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18288000" cy="10287000"/>
  <p:notesSz cx="6858000" cy="9144000"/>
  <p:embeddedFontLst>
    <p:embeddedFont>
      <p:font typeface="Alice" panose="020B0604020202020204" charset="0"/>
      <p:regular r:id="rId18"/>
    </p:embeddedFont>
    <p:embeddedFont>
      <p:font typeface="Alice Bold" panose="020B0604020202020204" charset="0"/>
      <p:regular r:id="rId19"/>
    </p:embeddedFont>
    <p:embeddedFont>
      <p:font typeface="Nunito Sans Expanded" panose="020B0604020202020204" charset="-9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8.sv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868" y="-686697"/>
            <a:ext cx="6455298" cy="6443561"/>
          </a:xfrm>
          <a:custGeom>
            <a:avLst/>
            <a:gdLst/>
            <a:ahLst/>
            <a:cxnLst/>
            <a:rect l="l" t="t" r="r" b="b"/>
            <a:pathLst>
              <a:path w="6455298" h="6443561">
                <a:moveTo>
                  <a:pt x="0" y="0"/>
                </a:moveTo>
                <a:lnTo>
                  <a:pt x="6455297" y="0"/>
                </a:lnTo>
                <a:lnTo>
                  <a:pt x="6455297" y="6443561"/>
                </a:lnTo>
                <a:lnTo>
                  <a:pt x="0" y="6443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23647">
            <a:off x="11583234" y="6594850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4891363" y="8916032"/>
            <a:ext cx="5366864" cy="5794185"/>
          </a:xfrm>
          <a:custGeom>
            <a:avLst/>
            <a:gdLst/>
            <a:ahLst/>
            <a:cxnLst/>
            <a:rect l="l" t="t" r="r" b="b"/>
            <a:pathLst>
              <a:path w="5366864" h="5794185">
                <a:moveTo>
                  <a:pt x="0" y="0"/>
                </a:moveTo>
                <a:lnTo>
                  <a:pt x="5366864" y="0"/>
                </a:lnTo>
                <a:lnTo>
                  <a:pt x="5366864" y="5794186"/>
                </a:lnTo>
                <a:lnTo>
                  <a:pt x="0" y="5794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7627">
            <a:off x="12948598" y="7089698"/>
            <a:ext cx="1248836" cy="2350240"/>
          </a:xfrm>
          <a:custGeom>
            <a:avLst/>
            <a:gdLst/>
            <a:ahLst/>
            <a:cxnLst/>
            <a:rect l="l" t="t" r="r" b="b"/>
            <a:pathLst>
              <a:path w="1248836" h="2350240">
                <a:moveTo>
                  <a:pt x="0" y="0"/>
                </a:moveTo>
                <a:lnTo>
                  <a:pt x="1248836" y="0"/>
                </a:lnTo>
                <a:lnTo>
                  <a:pt x="1248836" y="2350240"/>
                </a:lnTo>
                <a:lnTo>
                  <a:pt x="0" y="2350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0574522">
            <a:off x="-512784" y="9154039"/>
            <a:ext cx="5451057" cy="1417275"/>
          </a:xfrm>
          <a:custGeom>
            <a:avLst/>
            <a:gdLst/>
            <a:ahLst/>
            <a:cxnLst/>
            <a:rect l="l" t="t" r="r" b="b"/>
            <a:pathLst>
              <a:path w="5451057" h="1417275">
                <a:moveTo>
                  <a:pt x="0" y="0"/>
                </a:moveTo>
                <a:lnTo>
                  <a:pt x="5451056" y="0"/>
                </a:lnTo>
                <a:lnTo>
                  <a:pt x="5451056" y="1417275"/>
                </a:lnTo>
                <a:lnTo>
                  <a:pt x="0" y="14172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939697">
            <a:off x="2968269" y="9686389"/>
            <a:ext cx="5451057" cy="1417275"/>
          </a:xfrm>
          <a:custGeom>
            <a:avLst/>
            <a:gdLst/>
            <a:ahLst/>
            <a:cxnLst/>
            <a:rect l="l" t="t" r="r" b="b"/>
            <a:pathLst>
              <a:path w="5451057" h="1417275">
                <a:moveTo>
                  <a:pt x="0" y="0"/>
                </a:moveTo>
                <a:lnTo>
                  <a:pt x="5451057" y="0"/>
                </a:lnTo>
                <a:lnTo>
                  <a:pt x="5451057" y="1417274"/>
                </a:lnTo>
                <a:lnTo>
                  <a:pt x="0" y="14172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5132463">
            <a:off x="18111875" y="-1064285"/>
            <a:ext cx="1739612" cy="2686659"/>
          </a:xfrm>
          <a:custGeom>
            <a:avLst/>
            <a:gdLst/>
            <a:ahLst/>
            <a:cxnLst/>
            <a:rect l="l" t="t" r="r" b="b"/>
            <a:pathLst>
              <a:path w="1739612" h="2686659">
                <a:moveTo>
                  <a:pt x="0" y="0"/>
                </a:moveTo>
                <a:lnTo>
                  <a:pt x="1739612" y="0"/>
                </a:lnTo>
                <a:lnTo>
                  <a:pt x="1739612" y="2686659"/>
                </a:lnTo>
                <a:lnTo>
                  <a:pt x="0" y="26866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5132463">
            <a:off x="18656472" y="-2139100"/>
            <a:ext cx="1739612" cy="2686659"/>
          </a:xfrm>
          <a:custGeom>
            <a:avLst/>
            <a:gdLst/>
            <a:ahLst/>
            <a:cxnLst/>
            <a:rect l="l" t="t" r="r" b="b"/>
            <a:pathLst>
              <a:path w="1739612" h="2686659">
                <a:moveTo>
                  <a:pt x="0" y="0"/>
                </a:moveTo>
                <a:lnTo>
                  <a:pt x="1739612" y="0"/>
                </a:lnTo>
                <a:lnTo>
                  <a:pt x="1739612" y="2686659"/>
                </a:lnTo>
                <a:lnTo>
                  <a:pt x="0" y="26866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277405" y="175840"/>
            <a:ext cx="2841987" cy="2841987"/>
          </a:xfrm>
          <a:custGeom>
            <a:avLst/>
            <a:gdLst/>
            <a:ahLst/>
            <a:cxnLst/>
            <a:rect l="l" t="t" r="r" b="b"/>
            <a:pathLst>
              <a:path w="2841987" h="2841987">
                <a:moveTo>
                  <a:pt x="0" y="0"/>
                </a:moveTo>
                <a:lnTo>
                  <a:pt x="2841987" y="0"/>
                </a:lnTo>
                <a:lnTo>
                  <a:pt x="2841987" y="2841986"/>
                </a:lnTo>
                <a:lnTo>
                  <a:pt x="0" y="284198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4854" y="175840"/>
            <a:ext cx="2411392" cy="2411392"/>
          </a:xfrm>
          <a:custGeom>
            <a:avLst/>
            <a:gdLst/>
            <a:ahLst/>
            <a:cxnLst/>
            <a:rect l="l" t="t" r="r" b="b"/>
            <a:pathLst>
              <a:path w="2411392" h="2411392">
                <a:moveTo>
                  <a:pt x="0" y="0"/>
                </a:moveTo>
                <a:lnTo>
                  <a:pt x="2411391" y="0"/>
                </a:lnTo>
                <a:lnTo>
                  <a:pt x="2411391" y="2411391"/>
                </a:lnTo>
                <a:lnTo>
                  <a:pt x="0" y="241139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443561" y="7950113"/>
            <a:ext cx="627835" cy="629409"/>
          </a:xfrm>
          <a:custGeom>
            <a:avLst/>
            <a:gdLst/>
            <a:ahLst/>
            <a:cxnLst/>
            <a:rect l="l" t="t" r="r" b="b"/>
            <a:pathLst>
              <a:path w="627835" h="629409">
                <a:moveTo>
                  <a:pt x="0" y="0"/>
                </a:moveTo>
                <a:lnTo>
                  <a:pt x="627835" y="0"/>
                </a:lnTo>
                <a:lnTo>
                  <a:pt x="627835" y="629409"/>
                </a:lnTo>
                <a:lnTo>
                  <a:pt x="0" y="6294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66750" y="8906418"/>
            <a:ext cx="704645" cy="703765"/>
          </a:xfrm>
          <a:custGeom>
            <a:avLst/>
            <a:gdLst/>
            <a:ahLst/>
            <a:cxnLst/>
            <a:rect l="l" t="t" r="r" b="b"/>
            <a:pathLst>
              <a:path w="704645" h="703765">
                <a:moveTo>
                  <a:pt x="0" y="0"/>
                </a:moveTo>
                <a:lnTo>
                  <a:pt x="704646" y="0"/>
                </a:lnTo>
                <a:lnTo>
                  <a:pt x="704646" y="703764"/>
                </a:lnTo>
                <a:lnTo>
                  <a:pt x="0" y="70376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212851" y="3001118"/>
            <a:ext cx="13862298" cy="2761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>
                <a:solidFill>
                  <a:srgbClr val="894644"/>
                </a:solidFill>
                <a:latin typeface="Alice"/>
              </a:rPr>
              <a:t>KADIN DESTEK UYGULAMASI</a:t>
            </a:r>
          </a:p>
          <a:p>
            <a:pPr algn="ctr">
              <a:lnSpc>
                <a:spcPts val="11060"/>
              </a:lnSpc>
              <a:spcBef>
                <a:spcPct val="0"/>
              </a:spcBef>
            </a:pPr>
            <a:r>
              <a:rPr lang="en-US" sz="7900">
                <a:solidFill>
                  <a:srgbClr val="894644"/>
                </a:solidFill>
                <a:latin typeface="Alice"/>
              </a:rPr>
              <a:t>(KADES)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43561" y="8081502"/>
            <a:ext cx="4916684" cy="178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3B3B3B"/>
                </a:solidFill>
                <a:latin typeface="Nunito Sans Expanded"/>
              </a:rPr>
              <a:t>03247743000</a:t>
            </a:r>
          </a:p>
          <a:p>
            <a:pPr algn="ctr">
              <a:lnSpc>
                <a:spcPts val="3599"/>
              </a:lnSpc>
            </a:pPr>
            <a:endParaRPr lang="en-US" sz="2999">
              <a:solidFill>
                <a:srgbClr val="3B3B3B"/>
              </a:solidFill>
              <a:latin typeface="Nunito Sans Expanded"/>
            </a:endParaRP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3B3B3B"/>
                </a:solidFill>
                <a:latin typeface="Nunito Sans Expanded"/>
              </a:rPr>
              <a:t>@mutram33</a:t>
            </a:r>
          </a:p>
          <a:p>
            <a:pPr algn="ctr">
              <a:lnSpc>
                <a:spcPts val="3599"/>
              </a:lnSpc>
            </a:pPr>
            <a:endParaRPr lang="en-US" sz="2999">
              <a:solidFill>
                <a:srgbClr val="3B3B3B"/>
              </a:solidFill>
              <a:latin typeface="Nunito Sans Expand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4438">
            <a:off x="-8290486" y="-5042036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534438">
            <a:off x="14350115" y="-6909253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915620">
            <a:off x="378100" y="243038"/>
            <a:ext cx="834901" cy="1571237"/>
          </a:xfrm>
          <a:custGeom>
            <a:avLst/>
            <a:gdLst/>
            <a:ahLst/>
            <a:cxnLst/>
            <a:rect l="l" t="t" r="r" b="b"/>
            <a:pathLst>
              <a:path w="834901" h="1571237">
                <a:moveTo>
                  <a:pt x="0" y="0"/>
                </a:moveTo>
                <a:lnTo>
                  <a:pt x="834901" y="0"/>
                </a:lnTo>
                <a:lnTo>
                  <a:pt x="834901" y="1571237"/>
                </a:lnTo>
                <a:lnTo>
                  <a:pt x="0" y="157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7782288">
            <a:off x="-1378514" y="8203903"/>
            <a:ext cx="4461091" cy="4745841"/>
          </a:xfrm>
          <a:custGeom>
            <a:avLst/>
            <a:gdLst/>
            <a:ahLst/>
            <a:cxnLst/>
            <a:rect l="l" t="t" r="r" b="b"/>
            <a:pathLst>
              <a:path w="4461091" h="4745841">
                <a:moveTo>
                  <a:pt x="0" y="0"/>
                </a:moveTo>
                <a:lnTo>
                  <a:pt x="4461091" y="0"/>
                </a:lnTo>
                <a:lnTo>
                  <a:pt x="4461091" y="4745841"/>
                </a:lnTo>
                <a:lnTo>
                  <a:pt x="0" y="4745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81148">
            <a:off x="14817662" y="8177248"/>
            <a:ext cx="3725914" cy="3963738"/>
          </a:xfrm>
          <a:custGeom>
            <a:avLst/>
            <a:gdLst/>
            <a:ahLst/>
            <a:cxnLst/>
            <a:rect l="l" t="t" r="r" b="b"/>
            <a:pathLst>
              <a:path w="3725914" h="3963738">
                <a:moveTo>
                  <a:pt x="0" y="0"/>
                </a:moveTo>
                <a:lnTo>
                  <a:pt x="3725914" y="0"/>
                </a:lnTo>
                <a:lnTo>
                  <a:pt x="3725914" y="3963738"/>
                </a:lnTo>
                <a:lnTo>
                  <a:pt x="0" y="396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26338">
            <a:off x="17159281" y="9139629"/>
            <a:ext cx="737875" cy="1388639"/>
          </a:xfrm>
          <a:custGeom>
            <a:avLst/>
            <a:gdLst/>
            <a:ahLst/>
            <a:cxnLst/>
            <a:rect l="l" t="t" r="r" b="b"/>
            <a:pathLst>
              <a:path w="737875" h="1388639">
                <a:moveTo>
                  <a:pt x="0" y="0"/>
                </a:moveTo>
                <a:lnTo>
                  <a:pt x="737874" y="0"/>
                </a:lnTo>
                <a:lnTo>
                  <a:pt x="737874" y="1388639"/>
                </a:lnTo>
                <a:lnTo>
                  <a:pt x="0" y="138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2933216" y="1404812"/>
            <a:ext cx="13112850" cy="281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8"/>
              </a:lnSpc>
            </a:pPr>
            <a:r>
              <a:rPr lang="en-US" sz="4947" spc="-123">
                <a:solidFill>
                  <a:srgbClr val="3B3B3B"/>
                </a:solidFill>
                <a:latin typeface="Alice Bold"/>
              </a:rPr>
              <a:t>KADIN DESTEK UYGULAMASI</a:t>
            </a:r>
          </a:p>
          <a:p>
            <a:pPr algn="ctr">
              <a:lnSpc>
                <a:spcPts val="5788"/>
              </a:lnSpc>
            </a:pPr>
            <a:r>
              <a:rPr lang="en-US" sz="4947" spc="-123">
                <a:solidFill>
                  <a:srgbClr val="3B3B3B"/>
                </a:solidFill>
                <a:latin typeface="Alice Bold"/>
              </a:rPr>
              <a:t> (KADES) NASIL KULLANILIR?</a:t>
            </a:r>
          </a:p>
          <a:p>
            <a:pPr algn="ctr">
              <a:lnSpc>
                <a:spcPts val="5295"/>
              </a:lnSpc>
            </a:pPr>
            <a:endParaRPr lang="en-US" sz="4947" spc="-123">
              <a:solidFill>
                <a:srgbClr val="3B3B3B"/>
              </a:solidFill>
              <a:latin typeface="Alice Bold"/>
            </a:endParaRPr>
          </a:p>
          <a:p>
            <a:pPr marL="0" lvl="0" indent="0" algn="ctr">
              <a:lnSpc>
                <a:spcPts val="4947"/>
              </a:lnSpc>
              <a:spcBef>
                <a:spcPct val="0"/>
              </a:spcBef>
            </a:pPr>
            <a:endParaRPr lang="en-US" sz="4947" spc="-123">
              <a:solidFill>
                <a:srgbClr val="3B3B3B"/>
              </a:solidFill>
              <a:latin typeface="Alic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2031" y="4065035"/>
            <a:ext cx="16407269" cy="449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9" lvl="1" indent="-496570" algn="ctr">
              <a:lnSpc>
                <a:spcPts val="5059"/>
              </a:lnSpc>
              <a:buFont typeface="Arial"/>
              <a:buChar char="•"/>
            </a:pPr>
            <a:r>
              <a:rPr lang="en-US" sz="4599">
                <a:solidFill>
                  <a:srgbClr val="3B3B3B"/>
                </a:solidFill>
                <a:latin typeface="Alice"/>
              </a:rPr>
              <a:t>Akıllı telefonlardan Google PlayStore ve AppleStore uygulamasından “Kadın Destek Uygulamasını (KADES)” indirilir.</a:t>
            </a:r>
          </a:p>
          <a:p>
            <a:pPr marL="993139" lvl="1" indent="-496570" algn="ctr">
              <a:lnSpc>
                <a:spcPts val="5059"/>
              </a:lnSpc>
              <a:buFont typeface="Arial"/>
              <a:buChar char="•"/>
            </a:pPr>
            <a:r>
              <a:rPr lang="en-US" sz="4599">
                <a:solidFill>
                  <a:srgbClr val="3B3B3B"/>
                </a:solidFill>
                <a:latin typeface="Alice"/>
              </a:rPr>
              <a:t> Uygulama indirildikten sonra T.C. Kimlik Numarası girilir. Kullanıcı sözleşmesini okunup onaylandıktan sonra EGM  gelen aktivasyon kodu ile uygulama aktif hale getirilir.</a:t>
            </a:r>
          </a:p>
          <a:p>
            <a:pPr marL="0" lvl="0" indent="0" algn="ctr">
              <a:lnSpc>
                <a:spcPts val="5059"/>
              </a:lnSpc>
              <a:spcBef>
                <a:spcPct val="0"/>
              </a:spcBef>
            </a:pPr>
            <a:endParaRPr lang="en-US" sz="4599">
              <a:solidFill>
                <a:srgbClr val="3B3B3B"/>
              </a:solidFill>
              <a:latin typeface="Ali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4438">
            <a:off x="-8290486" y="-5042036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534438">
            <a:off x="14350115" y="-6909253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915620">
            <a:off x="378100" y="243038"/>
            <a:ext cx="834901" cy="1571237"/>
          </a:xfrm>
          <a:custGeom>
            <a:avLst/>
            <a:gdLst/>
            <a:ahLst/>
            <a:cxnLst/>
            <a:rect l="l" t="t" r="r" b="b"/>
            <a:pathLst>
              <a:path w="834901" h="1571237">
                <a:moveTo>
                  <a:pt x="0" y="0"/>
                </a:moveTo>
                <a:lnTo>
                  <a:pt x="834901" y="0"/>
                </a:lnTo>
                <a:lnTo>
                  <a:pt x="834901" y="1571237"/>
                </a:lnTo>
                <a:lnTo>
                  <a:pt x="0" y="157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7782288">
            <a:off x="-1378514" y="8203903"/>
            <a:ext cx="4461091" cy="4745841"/>
          </a:xfrm>
          <a:custGeom>
            <a:avLst/>
            <a:gdLst/>
            <a:ahLst/>
            <a:cxnLst/>
            <a:rect l="l" t="t" r="r" b="b"/>
            <a:pathLst>
              <a:path w="4461091" h="4745841">
                <a:moveTo>
                  <a:pt x="0" y="0"/>
                </a:moveTo>
                <a:lnTo>
                  <a:pt x="4461091" y="0"/>
                </a:lnTo>
                <a:lnTo>
                  <a:pt x="4461091" y="4745841"/>
                </a:lnTo>
                <a:lnTo>
                  <a:pt x="0" y="4745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81148">
            <a:off x="14817662" y="8177248"/>
            <a:ext cx="3725914" cy="3963738"/>
          </a:xfrm>
          <a:custGeom>
            <a:avLst/>
            <a:gdLst/>
            <a:ahLst/>
            <a:cxnLst/>
            <a:rect l="l" t="t" r="r" b="b"/>
            <a:pathLst>
              <a:path w="3725914" h="3963738">
                <a:moveTo>
                  <a:pt x="0" y="0"/>
                </a:moveTo>
                <a:lnTo>
                  <a:pt x="3725914" y="0"/>
                </a:lnTo>
                <a:lnTo>
                  <a:pt x="3725914" y="3963738"/>
                </a:lnTo>
                <a:lnTo>
                  <a:pt x="0" y="396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26338">
            <a:off x="17159281" y="9139629"/>
            <a:ext cx="737875" cy="1388639"/>
          </a:xfrm>
          <a:custGeom>
            <a:avLst/>
            <a:gdLst/>
            <a:ahLst/>
            <a:cxnLst/>
            <a:rect l="l" t="t" r="r" b="b"/>
            <a:pathLst>
              <a:path w="737875" h="1388639">
                <a:moveTo>
                  <a:pt x="0" y="0"/>
                </a:moveTo>
                <a:lnTo>
                  <a:pt x="737874" y="0"/>
                </a:lnTo>
                <a:lnTo>
                  <a:pt x="737874" y="1388639"/>
                </a:lnTo>
                <a:lnTo>
                  <a:pt x="0" y="138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2933216" y="1041554"/>
            <a:ext cx="13112850" cy="35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8"/>
              </a:lnSpc>
            </a:pPr>
            <a:r>
              <a:rPr lang="en-US" sz="4947" spc="-123">
                <a:solidFill>
                  <a:srgbClr val="3B3B3B"/>
                </a:solidFill>
                <a:latin typeface="Alice Bold"/>
              </a:rPr>
              <a:t>KADIN DESTEK UYGULAMASI</a:t>
            </a:r>
          </a:p>
          <a:p>
            <a:pPr algn="ctr">
              <a:lnSpc>
                <a:spcPts val="5788"/>
              </a:lnSpc>
            </a:pPr>
            <a:r>
              <a:rPr lang="en-US" sz="4947" spc="-123">
                <a:solidFill>
                  <a:srgbClr val="3B3B3B"/>
                </a:solidFill>
                <a:latin typeface="Alice Bold"/>
              </a:rPr>
              <a:t> (KADES) NASIL KULLANILIR?</a:t>
            </a:r>
          </a:p>
          <a:p>
            <a:pPr algn="ctr">
              <a:lnSpc>
                <a:spcPts val="5788"/>
              </a:lnSpc>
            </a:pPr>
            <a:endParaRPr lang="en-US" sz="4947" spc="-123">
              <a:solidFill>
                <a:srgbClr val="3B3B3B"/>
              </a:solidFill>
              <a:latin typeface="Alice Bold"/>
            </a:endParaRPr>
          </a:p>
          <a:p>
            <a:pPr algn="ctr">
              <a:lnSpc>
                <a:spcPts val="5295"/>
              </a:lnSpc>
            </a:pPr>
            <a:endParaRPr lang="en-US" sz="4947" spc="-123">
              <a:solidFill>
                <a:srgbClr val="3B3B3B"/>
              </a:solidFill>
              <a:latin typeface="Alice Bold"/>
            </a:endParaRPr>
          </a:p>
          <a:p>
            <a:pPr marL="0" lvl="0" indent="0" algn="ctr">
              <a:lnSpc>
                <a:spcPts val="4947"/>
              </a:lnSpc>
              <a:spcBef>
                <a:spcPct val="0"/>
              </a:spcBef>
            </a:pPr>
            <a:endParaRPr lang="en-US" sz="4947" spc="-123">
              <a:solidFill>
                <a:srgbClr val="3B3B3B"/>
              </a:solidFill>
              <a:latin typeface="Alic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1646" y="3422353"/>
            <a:ext cx="16407269" cy="641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9" lvl="1" indent="-496570" algn="ctr">
              <a:lnSpc>
                <a:spcPts val="5059"/>
              </a:lnSpc>
              <a:buFont typeface="Arial"/>
              <a:buChar char="•"/>
            </a:pPr>
            <a:r>
              <a:rPr lang="en-US" sz="4599">
                <a:solidFill>
                  <a:srgbClr val="3B3B3B"/>
                </a:solidFill>
                <a:latin typeface="Alice"/>
              </a:rPr>
              <a:t>Aile içi ve kadına yönelik şiddet mağduru kadınların acil durumlarda cihaz konum bilgisini açarak bir tuşla 155 Polis İmdat Acil Çağrı Merkezine ulaşır.</a:t>
            </a:r>
          </a:p>
          <a:p>
            <a:pPr algn="ctr">
              <a:lnSpc>
                <a:spcPts val="5059"/>
              </a:lnSpc>
            </a:pPr>
            <a:endParaRPr lang="en-US" sz="4599">
              <a:solidFill>
                <a:srgbClr val="3B3B3B"/>
              </a:solidFill>
              <a:latin typeface="Alice"/>
            </a:endParaRPr>
          </a:p>
          <a:p>
            <a:pPr marL="993139" lvl="1" indent="-496570" algn="ctr">
              <a:lnSpc>
                <a:spcPts val="5059"/>
              </a:lnSpc>
              <a:buFont typeface="Arial"/>
              <a:buChar char="•"/>
            </a:pPr>
            <a:r>
              <a:rPr lang="en-US" sz="4599">
                <a:solidFill>
                  <a:srgbClr val="3B3B3B"/>
                </a:solidFill>
                <a:latin typeface="Alice"/>
              </a:rPr>
              <a:t> Yardım çağrısının yapıldığı olay yerine en yakın ekip veya devriye sevk edilir böylelikle olaya müdahale sağlanır. (Polisin ihbarı aldıktan sonra olaya mudahale suresi ortalama 5 dakikadır)</a:t>
            </a:r>
          </a:p>
          <a:p>
            <a:pPr algn="ctr">
              <a:lnSpc>
                <a:spcPts val="5059"/>
              </a:lnSpc>
            </a:pPr>
            <a:endParaRPr lang="en-US" sz="4599">
              <a:solidFill>
                <a:srgbClr val="3B3B3B"/>
              </a:solidFill>
              <a:latin typeface="Alice"/>
            </a:endParaRPr>
          </a:p>
          <a:p>
            <a:pPr marL="0" lvl="0" indent="0" algn="ctr">
              <a:lnSpc>
                <a:spcPts val="5059"/>
              </a:lnSpc>
              <a:spcBef>
                <a:spcPct val="0"/>
              </a:spcBef>
            </a:pPr>
            <a:endParaRPr lang="en-US" sz="4599">
              <a:solidFill>
                <a:srgbClr val="3B3B3B"/>
              </a:solidFill>
              <a:latin typeface="Alic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4438">
            <a:off x="-8290486" y="-5042036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534438">
            <a:off x="14350115" y="-6909253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915620">
            <a:off x="378100" y="243038"/>
            <a:ext cx="834901" cy="1571237"/>
          </a:xfrm>
          <a:custGeom>
            <a:avLst/>
            <a:gdLst/>
            <a:ahLst/>
            <a:cxnLst/>
            <a:rect l="l" t="t" r="r" b="b"/>
            <a:pathLst>
              <a:path w="834901" h="1571237">
                <a:moveTo>
                  <a:pt x="0" y="0"/>
                </a:moveTo>
                <a:lnTo>
                  <a:pt x="834901" y="0"/>
                </a:lnTo>
                <a:lnTo>
                  <a:pt x="834901" y="1571237"/>
                </a:lnTo>
                <a:lnTo>
                  <a:pt x="0" y="157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7782288">
            <a:off x="-1378514" y="8203903"/>
            <a:ext cx="4461091" cy="4745841"/>
          </a:xfrm>
          <a:custGeom>
            <a:avLst/>
            <a:gdLst/>
            <a:ahLst/>
            <a:cxnLst/>
            <a:rect l="l" t="t" r="r" b="b"/>
            <a:pathLst>
              <a:path w="4461091" h="4745841">
                <a:moveTo>
                  <a:pt x="0" y="0"/>
                </a:moveTo>
                <a:lnTo>
                  <a:pt x="4461091" y="0"/>
                </a:lnTo>
                <a:lnTo>
                  <a:pt x="4461091" y="4745841"/>
                </a:lnTo>
                <a:lnTo>
                  <a:pt x="0" y="4745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81148">
            <a:off x="14817662" y="8177248"/>
            <a:ext cx="3725914" cy="3963738"/>
          </a:xfrm>
          <a:custGeom>
            <a:avLst/>
            <a:gdLst/>
            <a:ahLst/>
            <a:cxnLst/>
            <a:rect l="l" t="t" r="r" b="b"/>
            <a:pathLst>
              <a:path w="3725914" h="3963738">
                <a:moveTo>
                  <a:pt x="0" y="0"/>
                </a:moveTo>
                <a:lnTo>
                  <a:pt x="3725914" y="0"/>
                </a:lnTo>
                <a:lnTo>
                  <a:pt x="3725914" y="3963738"/>
                </a:lnTo>
                <a:lnTo>
                  <a:pt x="0" y="396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26338">
            <a:off x="17159281" y="9139629"/>
            <a:ext cx="737875" cy="1388639"/>
          </a:xfrm>
          <a:custGeom>
            <a:avLst/>
            <a:gdLst/>
            <a:ahLst/>
            <a:cxnLst/>
            <a:rect l="l" t="t" r="r" b="b"/>
            <a:pathLst>
              <a:path w="737875" h="1388639">
                <a:moveTo>
                  <a:pt x="0" y="0"/>
                </a:moveTo>
                <a:lnTo>
                  <a:pt x="737874" y="0"/>
                </a:lnTo>
                <a:lnTo>
                  <a:pt x="737874" y="1388639"/>
                </a:lnTo>
                <a:lnTo>
                  <a:pt x="0" y="138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8ED9EC8-9431-4912-8519-0DE486639E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3501"/>
            <a:ext cx="8198635" cy="102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6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4438">
            <a:off x="-8290486" y="-5042036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534438">
            <a:off x="14350115" y="-6909253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915620">
            <a:off x="378100" y="243038"/>
            <a:ext cx="834901" cy="1571237"/>
          </a:xfrm>
          <a:custGeom>
            <a:avLst/>
            <a:gdLst/>
            <a:ahLst/>
            <a:cxnLst/>
            <a:rect l="l" t="t" r="r" b="b"/>
            <a:pathLst>
              <a:path w="834901" h="1571237">
                <a:moveTo>
                  <a:pt x="0" y="0"/>
                </a:moveTo>
                <a:lnTo>
                  <a:pt x="834901" y="0"/>
                </a:lnTo>
                <a:lnTo>
                  <a:pt x="834901" y="1571237"/>
                </a:lnTo>
                <a:lnTo>
                  <a:pt x="0" y="157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7782288">
            <a:off x="-1378514" y="8203903"/>
            <a:ext cx="4461091" cy="4745841"/>
          </a:xfrm>
          <a:custGeom>
            <a:avLst/>
            <a:gdLst/>
            <a:ahLst/>
            <a:cxnLst/>
            <a:rect l="l" t="t" r="r" b="b"/>
            <a:pathLst>
              <a:path w="4461091" h="4745841">
                <a:moveTo>
                  <a:pt x="0" y="0"/>
                </a:moveTo>
                <a:lnTo>
                  <a:pt x="4461091" y="0"/>
                </a:lnTo>
                <a:lnTo>
                  <a:pt x="4461091" y="4745841"/>
                </a:lnTo>
                <a:lnTo>
                  <a:pt x="0" y="4745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81148">
            <a:off x="14817662" y="8177248"/>
            <a:ext cx="3725914" cy="3963738"/>
          </a:xfrm>
          <a:custGeom>
            <a:avLst/>
            <a:gdLst/>
            <a:ahLst/>
            <a:cxnLst/>
            <a:rect l="l" t="t" r="r" b="b"/>
            <a:pathLst>
              <a:path w="3725914" h="3963738">
                <a:moveTo>
                  <a:pt x="0" y="0"/>
                </a:moveTo>
                <a:lnTo>
                  <a:pt x="3725914" y="0"/>
                </a:lnTo>
                <a:lnTo>
                  <a:pt x="3725914" y="3963738"/>
                </a:lnTo>
                <a:lnTo>
                  <a:pt x="0" y="396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26338">
            <a:off x="17159281" y="9139629"/>
            <a:ext cx="737875" cy="1388639"/>
          </a:xfrm>
          <a:custGeom>
            <a:avLst/>
            <a:gdLst/>
            <a:ahLst/>
            <a:cxnLst/>
            <a:rect l="l" t="t" r="r" b="b"/>
            <a:pathLst>
              <a:path w="737875" h="1388639">
                <a:moveTo>
                  <a:pt x="0" y="0"/>
                </a:moveTo>
                <a:lnTo>
                  <a:pt x="737874" y="0"/>
                </a:lnTo>
                <a:lnTo>
                  <a:pt x="737874" y="1388639"/>
                </a:lnTo>
                <a:lnTo>
                  <a:pt x="0" y="138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2875353" y="1256539"/>
            <a:ext cx="13112850" cy="35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8"/>
              </a:lnSpc>
            </a:pPr>
            <a:r>
              <a:rPr lang="en-US" sz="4947" spc="-123">
                <a:solidFill>
                  <a:srgbClr val="3B3B3B"/>
                </a:solidFill>
                <a:latin typeface="Alice Bold"/>
              </a:rPr>
              <a:t>KADIN DESTEK UYGULAMASI</a:t>
            </a:r>
          </a:p>
          <a:p>
            <a:pPr algn="ctr">
              <a:lnSpc>
                <a:spcPts val="5788"/>
              </a:lnSpc>
            </a:pPr>
            <a:r>
              <a:rPr lang="en-US" sz="4947" spc="-123">
                <a:solidFill>
                  <a:srgbClr val="3B3B3B"/>
                </a:solidFill>
                <a:latin typeface="Alice Bold"/>
              </a:rPr>
              <a:t> (KADES) NASIL KULLANILIR?</a:t>
            </a:r>
          </a:p>
          <a:p>
            <a:pPr algn="ctr">
              <a:lnSpc>
                <a:spcPts val="5788"/>
              </a:lnSpc>
            </a:pPr>
            <a:endParaRPr lang="en-US" sz="4947" spc="-123">
              <a:solidFill>
                <a:srgbClr val="3B3B3B"/>
              </a:solidFill>
              <a:latin typeface="Alice Bold"/>
            </a:endParaRPr>
          </a:p>
          <a:p>
            <a:pPr algn="ctr">
              <a:lnSpc>
                <a:spcPts val="5295"/>
              </a:lnSpc>
            </a:pPr>
            <a:endParaRPr lang="en-US" sz="4947" spc="-123">
              <a:solidFill>
                <a:srgbClr val="3B3B3B"/>
              </a:solidFill>
              <a:latin typeface="Alice Bold"/>
            </a:endParaRPr>
          </a:p>
          <a:p>
            <a:pPr marL="0" lvl="0" indent="0" algn="ctr">
              <a:lnSpc>
                <a:spcPts val="4947"/>
              </a:lnSpc>
              <a:spcBef>
                <a:spcPct val="0"/>
              </a:spcBef>
            </a:pPr>
            <a:endParaRPr lang="en-US" sz="4947" spc="-123">
              <a:solidFill>
                <a:srgbClr val="3B3B3B"/>
              </a:solidFill>
              <a:latin typeface="Alic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40366" y="4329830"/>
            <a:ext cx="16407269" cy="3220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en-US" sz="4599">
                <a:solidFill>
                  <a:srgbClr val="3B3B3B"/>
                </a:solidFill>
                <a:latin typeface="Alice"/>
              </a:rPr>
              <a:t>Sistem tamamen acil durumlarda kullanılmak üzere tasarlandığı için asılsız ihbarlarda bulunulmaması büyük önem taşımaktadır!</a:t>
            </a:r>
          </a:p>
          <a:p>
            <a:pPr algn="ctr">
              <a:lnSpc>
                <a:spcPts val="5059"/>
              </a:lnSpc>
            </a:pPr>
            <a:endParaRPr lang="en-US" sz="4599">
              <a:solidFill>
                <a:srgbClr val="3B3B3B"/>
              </a:solidFill>
              <a:latin typeface="Alice"/>
            </a:endParaRPr>
          </a:p>
          <a:p>
            <a:pPr marL="0" lvl="0" indent="0" algn="ctr">
              <a:lnSpc>
                <a:spcPts val="5059"/>
              </a:lnSpc>
              <a:spcBef>
                <a:spcPct val="0"/>
              </a:spcBef>
            </a:pPr>
            <a:endParaRPr lang="en-US" sz="4599">
              <a:solidFill>
                <a:srgbClr val="3B3B3B"/>
              </a:solidFill>
              <a:latin typeface="Alic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4438">
            <a:off x="-9071642" y="-5013104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534438">
            <a:off x="14813022" y="-716963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1"/>
                </a:lnTo>
                <a:lnTo>
                  <a:pt x="0" y="9620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915620">
            <a:off x="378100" y="243038"/>
            <a:ext cx="834901" cy="1571237"/>
          </a:xfrm>
          <a:custGeom>
            <a:avLst/>
            <a:gdLst/>
            <a:ahLst/>
            <a:cxnLst/>
            <a:rect l="l" t="t" r="r" b="b"/>
            <a:pathLst>
              <a:path w="834901" h="1571237">
                <a:moveTo>
                  <a:pt x="0" y="0"/>
                </a:moveTo>
                <a:lnTo>
                  <a:pt x="834901" y="0"/>
                </a:lnTo>
                <a:lnTo>
                  <a:pt x="834901" y="1571237"/>
                </a:lnTo>
                <a:lnTo>
                  <a:pt x="0" y="157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7782288">
            <a:off x="-1378514" y="8203903"/>
            <a:ext cx="4461091" cy="4745841"/>
          </a:xfrm>
          <a:custGeom>
            <a:avLst/>
            <a:gdLst/>
            <a:ahLst/>
            <a:cxnLst/>
            <a:rect l="l" t="t" r="r" b="b"/>
            <a:pathLst>
              <a:path w="4461091" h="4745841">
                <a:moveTo>
                  <a:pt x="0" y="0"/>
                </a:moveTo>
                <a:lnTo>
                  <a:pt x="4461091" y="0"/>
                </a:lnTo>
                <a:lnTo>
                  <a:pt x="4461091" y="4745841"/>
                </a:lnTo>
                <a:lnTo>
                  <a:pt x="0" y="4745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81148">
            <a:off x="14817662" y="8177248"/>
            <a:ext cx="3725914" cy="3963738"/>
          </a:xfrm>
          <a:custGeom>
            <a:avLst/>
            <a:gdLst/>
            <a:ahLst/>
            <a:cxnLst/>
            <a:rect l="l" t="t" r="r" b="b"/>
            <a:pathLst>
              <a:path w="3725914" h="3963738">
                <a:moveTo>
                  <a:pt x="0" y="0"/>
                </a:moveTo>
                <a:lnTo>
                  <a:pt x="3725914" y="0"/>
                </a:lnTo>
                <a:lnTo>
                  <a:pt x="3725914" y="3963738"/>
                </a:lnTo>
                <a:lnTo>
                  <a:pt x="0" y="396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26338">
            <a:off x="17159281" y="9139629"/>
            <a:ext cx="737875" cy="1388639"/>
          </a:xfrm>
          <a:custGeom>
            <a:avLst/>
            <a:gdLst/>
            <a:ahLst/>
            <a:cxnLst/>
            <a:rect l="l" t="t" r="r" b="b"/>
            <a:pathLst>
              <a:path w="737875" h="1388639">
                <a:moveTo>
                  <a:pt x="0" y="0"/>
                </a:moveTo>
                <a:lnTo>
                  <a:pt x="737874" y="0"/>
                </a:lnTo>
                <a:lnTo>
                  <a:pt x="737874" y="1388639"/>
                </a:lnTo>
                <a:lnTo>
                  <a:pt x="0" y="138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0" y="-80010"/>
            <a:ext cx="18288000" cy="10367010"/>
          </a:xfrm>
          <a:custGeom>
            <a:avLst/>
            <a:gdLst/>
            <a:ahLst/>
            <a:cxnLst/>
            <a:rect l="l" t="t" r="r" b="b"/>
            <a:pathLst>
              <a:path w="18288000" h="10367010">
                <a:moveTo>
                  <a:pt x="0" y="0"/>
                </a:moveTo>
                <a:lnTo>
                  <a:pt x="18288000" y="0"/>
                </a:lnTo>
                <a:lnTo>
                  <a:pt x="18288000" y="10367010"/>
                </a:lnTo>
                <a:lnTo>
                  <a:pt x="0" y="103670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85" b="-385"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51741" cy="10460911"/>
          </a:xfrm>
          <a:custGeom>
            <a:avLst/>
            <a:gdLst/>
            <a:ahLst/>
            <a:cxnLst/>
            <a:rect l="l" t="t" r="r" b="b"/>
            <a:pathLst>
              <a:path w="18451741" h="10460911">
                <a:moveTo>
                  <a:pt x="0" y="0"/>
                </a:moveTo>
                <a:lnTo>
                  <a:pt x="18451741" y="0"/>
                </a:lnTo>
                <a:lnTo>
                  <a:pt x="18451741" y="10460911"/>
                </a:lnTo>
                <a:lnTo>
                  <a:pt x="0" y="10460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4" b="-384"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868" y="-686697"/>
            <a:ext cx="6455298" cy="6443561"/>
          </a:xfrm>
          <a:custGeom>
            <a:avLst/>
            <a:gdLst/>
            <a:ahLst/>
            <a:cxnLst/>
            <a:rect l="l" t="t" r="r" b="b"/>
            <a:pathLst>
              <a:path w="6455298" h="6443561">
                <a:moveTo>
                  <a:pt x="0" y="0"/>
                </a:moveTo>
                <a:lnTo>
                  <a:pt x="6455297" y="0"/>
                </a:lnTo>
                <a:lnTo>
                  <a:pt x="6455297" y="6443561"/>
                </a:lnTo>
                <a:lnTo>
                  <a:pt x="0" y="6443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23647">
            <a:off x="11583234" y="6594850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4891363" y="8916032"/>
            <a:ext cx="5366864" cy="5794185"/>
          </a:xfrm>
          <a:custGeom>
            <a:avLst/>
            <a:gdLst/>
            <a:ahLst/>
            <a:cxnLst/>
            <a:rect l="l" t="t" r="r" b="b"/>
            <a:pathLst>
              <a:path w="5366864" h="5794185">
                <a:moveTo>
                  <a:pt x="0" y="0"/>
                </a:moveTo>
                <a:lnTo>
                  <a:pt x="5366864" y="0"/>
                </a:lnTo>
                <a:lnTo>
                  <a:pt x="5366864" y="5794186"/>
                </a:lnTo>
                <a:lnTo>
                  <a:pt x="0" y="5794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7627">
            <a:off x="12948598" y="7089698"/>
            <a:ext cx="1248836" cy="2350240"/>
          </a:xfrm>
          <a:custGeom>
            <a:avLst/>
            <a:gdLst/>
            <a:ahLst/>
            <a:cxnLst/>
            <a:rect l="l" t="t" r="r" b="b"/>
            <a:pathLst>
              <a:path w="1248836" h="2350240">
                <a:moveTo>
                  <a:pt x="0" y="0"/>
                </a:moveTo>
                <a:lnTo>
                  <a:pt x="1248836" y="0"/>
                </a:lnTo>
                <a:lnTo>
                  <a:pt x="1248836" y="2350240"/>
                </a:lnTo>
                <a:lnTo>
                  <a:pt x="0" y="2350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0574522">
            <a:off x="-512784" y="9154039"/>
            <a:ext cx="5451057" cy="1417275"/>
          </a:xfrm>
          <a:custGeom>
            <a:avLst/>
            <a:gdLst/>
            <a:ahLst/>
            <a:cxnLst/>
            <a:rect l="l" t="t" r="r" b="b"/>
            <a:pathLst>
              <a:path w="5451057" h="1417275">
                <a:moveTo>
                  <a:pt x="0" y="0"/>
                </a:moveTo>
                <a:lnTo>
                  <a:pt x="5451056" y="0"/>
                </a:lnTo>
                <a:lnTo>
                  <a:pt x="5451056" y="1417275"/>
                </a:lnTo>
                <a:lnTo>
                  <a:pt x="0" y="14172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939697">
            <a:off x="2968269" y="9686389"/>
            <a:ext cx="5451057" cy="1417275"/>
          </a:xfrm>
          <a:custGeom>
            <a:avLst/>
            <a:gdLst/>
            <a:ahLst/>
            <a:cxnLst/>
            <a:rect l="l" t="t" r="r" b="b"/>
            <a:pathLst>
              <a:path w="5451057" h="1417275">
                <a:moveTo>
                  <a:pt x="0" y="0"/>
                </a:moveTo>
                <a:lnTo>
                  <a:pt x="5451057" y="0"/>
                </a:lnTo>
                <a:lnTo>
                  <a:pt x="5451057" y="1417274"/>
                </a:lnTo>
                <a:lnTo>
                  <a:pt x="0" y="14172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5132463">
            <a:off x="18111875" y="-1064285"/>
            <a:ext cx="1739612" cy="2686659"/>
          </a:xfrm>
          <a:custGeom>
            <a:avLst/>
            <a:gdLst/>
            <a:ahLst/>
            <a:cxnLst/>
            <a:rect l="l" t="t" r="r" b="b"/>
            <a:pathLst>
              <a:path w="1739612" h="2686659">
                <a:moveTo>
                  <a:pt x="0" y="0"/>
                </a:moveTo>
                <a:lnTo>
                  <a:pt x="1739612" y="0"/>
                </a:lnTo>
                <a:lnTo>
                  <a:pt x="1739612" y="2686659"/>
                </a:lnTo>
                <a:lnTo>
                  <a:pt x="0" y="26866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5132463">
            <a:off x="18656472" y="-2139100"/>
            <a:ext cx="1739612" cy="2686659"/>
          </a:xfrm>
          <a:custGeom>
            <a:avLst/>
            <a:gdLst/>
            <a:ahLst/>
            <a:cxnLst/>
            <a:rect l="l" t="t" r="r" b="b"/>
            <a:pathLst>
              <a:path w="1739612" h="2686659">
                <a:moveTo>
                  <a:pt x="0" y="0"/>
                </a:moveTo>
                <a:lnTo>
                  <a:pt x="1739612" y="0"/>
                </a:lnTo>
                <a:lnTo>
                  <a:pt x="1739612" y="2686659"/>
                </a:lnTo>
                <a:lnTo>
                  <a:pt x="0" y="26866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277405" y="175840"/>
            <a:ext cx="2841987" cy="2841987"/>
          </a:xfrm>
          <a:custGeom>
            <a:avLst/>
            <a:gdLst/>
            <a:ahLst/>
            <a:cxnLst/>
            <a:rect l="l" t="t" r="r" b="b"/>
            <a:pathLst>
              <a:path w="2841987" h="2841987">
                <a:moveTo>
                  <a:pt x="0" y="0"/>
                </a:moveTo>
                <a:lnTo>
                  <a:pt x="2841987" y="0"/>
                </a:lnTo>
                <a:lnTo>
                  <a:pt x="2841987" y="2841986"/>
                </a:lnTo>
                <a:lnTo>
                  <a:pt x="0" y="284198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4854" y="175840"/>
            <a:ext cx="2411392" cy="2411392"/>
          </a:xfrm>
          <a:custGeom>
            <a:avLst/>
            <a:gdLst/>
            <a:ahLst/>
            <a:cxnLst/>
            <a:rect l="l" t="t" r="r" b="b"/>
            <a:pathLst>
              <a:path w="2411392" h="2411392">
                <a:moveTo>
                  <a:pt x="0" y="0"/>
                </a:moveTo>
                <a:lnTo>
                  <a:pt x="2411391" y="0"/>
                </a:lnTo>
                <a:lnTo>
                  <a:pt x="2411391" y="2411391"/>
                </a:lnTo>
                <a:lnTo>
                  <a:pt x="0" y="241139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443561" y="7950113"/>
            <a:ext cx="627835" cy="629409"/>
          </a:xfrm>
          <a:custGeom>
            <a:avLst/>
            <a:gdLst/>
            <a:ahLst/>
            <a:cxnLst/>
            <a:rect l="l" t="t" r="r" b="b"/>
            <a:pathLst>
              <a:path w="627835" h="629409">
                <a:moveTo>
                  <a:pt x="0" y="0"/>
                </a:moveTo>
                <a:lnTo>
                  <a:pt x="627835" y="0"/>
                </a:lnTo>
                <a:lnTo>
                  <a:pt x="627835" y="629409"/>
                </a:lnTo>
                <a:lnTo>
                  <a:pt x="0" y="6294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66750" y="8906418"/>
            <a:ext cx="704645" cy="703765"/>
          </a:xfrm>
          <a:custGeom>
            <a:avLst/>
            <a:gdLst/>
            <a:ahLst/>
            <a:cxnLst/>
            <a:rect l="l" t="t" r="r" b="b"/>
            <a:pathLst>
              <a:path w="704645" h="703765">
                <a:moveTo>
                  <a:pt x="0" y="0"/>
                </a:moveTo>
                <a:lnTo>
                  <a:pt x="704646" y="0"/>
                </a:lnTo>
                <a:lnTo>
                  <a:pt x="704646" y="703764"/>
                </a:lnTo>
                <a:lnTo>
                  <a:pt x="0" y="70376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0" y="3388973"/>
            <a:ext cx="18288000" cy="268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894644"/>
                </a:solidFill>
                <a:latin typeface="Alice"/>
              </a:rPr>
              <a:t>MUT REHBERLIK VE ARAŞTIRMA MERKEZI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43561" y="8081502"/>
            <a:ext cx="4916684" cy="178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3B3B3B"/>
                </a:solidFill>
                <a:latin typeface="Nunito Sans Expanded"/>
              </a:rPr>
              <a:t>03247743000</a:t>
            </a:r>
          </a:p>
          <a:p>
            <a:pPr algn="ctr">
              <a:lnSpc>
                <a:spcPts val="3599"/>
              </a:lnSpc>
            </a:pPr>
            <a:endParaRPr lang="en-US" sz="2999">
              <a:solidFill>
                <a:srgbClr val="3B3B3B"/>
              </a:solidFill>
              <a:latin typeface="Nunito Sans Expanded"/>
            </a:endParaRPr>
          </a:p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3B3B3B"/>
                </a:solidFill>
                <a:latin typeface="Nunito Sans Expanded"/>
              </a:rPr>
              <a:t>@mutram33</a:t>
            </a:r>
          </a:p>
          <a:p>
            <a:pPr algn="ctr">
              <a:lnSpc>
                <a:spcPts val="3599"/>
              </a:lnSpc>
            </a:pPr>
            <a:endParaRPr lang="en-US" sz="2999">
              <a:solidFill>
                <a:srgbClr val="3B3B3B"/>
              </a:solidFill>
              <a:latin typeface="Nunito Sans Expa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4438">
            <a:off x="-4525119" y="-590268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534438">
            <a:off x="12918951" y="-619781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915620">
            <a:off x="378100" y="243038"/>
            <a:ext cx="834901" cy="1571237"/>
          </a:xfrm>
          <a:custGeom>
            <a:avLst/>
            <a:gdLst/>
            <a:ahLst/>
            <a:cxnLst/>
            <a:rect l="l" t="t" r="r" b="b"/>
            <a:pathLst>
              <a:path w="834901" h="1571237">
                <a:moveTo>
                  <a:pt x="0" y="0"/>
                </a:moveTo>
                <a:lnTo>
                  <a:pt x="834901" y="0"/>
                </a:lnTo>
                <a:lnTo>
                  <a:pt x="834901" y="1571237"/>
                </a:lnTo>
                <a:lnTo>
                  <a:pt x="0" y="157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7782288">
            <a:off x="-1378514" y="8203903"/>
            <a:ext cx="4461091" cy="4745841"/>
          </a:xfrm>
          <a:custGeom>
            <a:avLst/>
            <a:gdLst/>
            <a:ahLst/>
            <a:cxnLst/>
            <a:rect l="l" t="t" r="r" b="b"/>
            <a:pathLst>
              <a:path w="4461091" h="4745841">
                <a:moveTo>
                  <a:pt x="0" y="0"/>
                </a:moveTo>
                <a:lnTo>
                  <a:pt x="4461091" y="0"/>
                </a:lnTo>
                <a:lnTo>
                  <a:pt x="4461091" y="4745841"/>
                </a:lnTo>
                <a:lnTo>
                  <a:pt x="0" y="4745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81148">
            <a:off x="14817662" y="8177248"/>
            <a:ext cx="3725914" cy="3963738"/>
          </a:xfrm>
          <a:custGeom>
            <a:avLst/>
            <a:gdLst/>
            <a:ahLst/>
            <a:cxnLst/>
            <a:rect l="l" t="t" r="r" b="b"/>
            <a:pathLst>
              <a:path w="3725914" h="3963738">
                <a:moveTo>
                  <a:pt x="0" y="0"/>
                </a:moveTo>
                <a:lnTo>
                  <a:pt x="3725914" y="0"/>
                </a:lnTo>
                <a:lnTo>
                  <a:pt x="3725914" y="3963738"/>
                </a:lnTo>
                <a:lnTo>
                  <a:pt x="0" y="396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26338">
            <a:off x="15533276" y="8061286"/>
            <a:ext cx="737875" cy="1388639"/>
          </a:xfrm>
          <a:custGeom>
            <a:avLst/>
            <a:gdLst/>
            <a:ahLst/>
            <a:cxnLst/>
            <a:rect l="l" t="t" r="r" b="b"/>
            <a:pathLst>
              <a:path w="737875" h="1388639">
                <a:moveTo>
                  <a:pt x="0" y="0"/>
                </a:moveTo>
                <a:lnTo>
                  <a:pt x="737875" y="0"/>
                </a:lnTo>
                <a:lnTo>
                  <a:pt x="737875" y="1388639"/>
                </a:lnTo>
                <a:lnTo>
                  <a:pt x="0" y="138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1488850" y="3678439"/>
            <a:ext cx="15037411" cy="647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endParaRPr/>
          </a:p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3B3B3B"/>
                </a:solidFill>
                <a:latin typeface="Alice"/>
              </a:rPr>
              <a:t> Kadınlara, yalnızca kadın oldukları için uygulanan ve kadınları etkileyen cinsiyete dayalı ayrımcılıktır.</a:t>
            </a:r>
          </a:p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3B3B3B"/>
                </a:solidFill>
                <a:latin typeface="Alice"/>
              </a:rPr>
              <a:t>• Fiziksel, </a:t>
            </a:r>
          </a:p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3B3B3B"/>
                </a:solidFill>
                <a:latin typeface="Alice"/>
              </a:rPr>
              <a:t>• Cinsel, </a:t>
            </a:r>
          </a:p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3B3B3B"/>
                </a:solidFill>
                <a:latin typeface="Alice"/>
              </a:rPr>
              <a:t>•Psikolojik</a:t>
            </a:r>
          </a:p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3B3B3B"/>
                </a:solidFill>
                <a:latin typeface="Alice"/>
              </a:rPr>
              <a:t>•Ekonomik </a:t>
            </a:r>
          </a:p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3B3B3B"/>
                </a:solidFill>
                <a:latin typeface="Alice"/>
              </a:rPr>
              <a:t>       açıdan zarar görmeleriyle veya acı çekmeleriyle sonuçlanan veya sonuçlanması muhtemel her türlü tutum ve davranış, KADINA YÖNELİK ŞİDDETTİR.</a:t>
            </a:r>
          </a:p>
          <a:p>
            <a:pPr algn="ctr">
              <a:lnSpc>
                <a:spcPts val="2970"/>
              </a:lnSpc>
            </a:pPr>
            <a:r>
              <a:rPr lang="en-US" sz="2700">
                <a:solidFill>
                  <a:srgbClr val="3B3B3B"/>
                </a:solidFill>
                <a:latin typeface="Alice"/>
              </a:rPr>
              <a:t>(Ailenin Korunması ve Kadına Karşı Şiddetin Önlenmesine Dair Kanun, 6284)</a:t>
            </a:r>
          </a:p>
          <a:p>
            <a:pPr marL="0" lvl="0" indent="0" algn="ctr">
              <a:lnSpc>
                <a:spcPts val="4400"/>
              </a:lnSpc>
              <a:spcBef>
                <a:spcPct val="0"/>
              </a:spcBef>
            </a:pPr>
            <a:endParaRPr lang="en-US" sz="2700">
              <a:solidFill>
                <a:srgbClr val="3B3B3B"/>
              </a:solidFill>
              <a:latin typeface="Ali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12898" y="1033594"/>
            <a:ext cx="13789316" cy="261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02"/>
              </a:lnSpc>
              <a:spcBef>
                <a:spcPct val="0"/>
              </a:spcBef>
            </a:pPr>
            <a:r>
              <a:rPr lang="en-US" sz="10002" spc="-250">
                <a:solidFill>
                  <a:srgbClr val="3B3B3B"/>
                </a:solidFill>
                <a:latin typeface="Alice"/>
              </a:rPr>
              <a:t>Kadına Yönelik Şiddet Nedir?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4438">
            <a:off x="-4525119" y="-590268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534438">
            <a:off x="12918951" y="-619781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915620">
            <a:off x="378100" y="243038"/>
            <a:ext cx="834901" cy="1571237"/>
          </a:xfrm>
          <a:custGeom>
            <a:avLst/>
            <a:gdLst/>
            <a:ahLst/>
            <a:cxnLst/>
            <a:rect l="l" t="t" r="r" b="b"/>
            <a:pathLst>
              <a:path w="834901" h="1571237">
                <a:moveTo>
                  <a:pt x="0" y="0"/>
                </a:moveTo>
                <a:lnTo>
                  <a:pt x="834901" y="0"/>
                </a:lnTo>
                <a:lnTo>
                  <a:pt x="834901" y="1571237"/>
                </a:lnTo>
                <a:lnTo>
                  <a:pt x="0" y="157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7782288">
            <a:off x="-1378514" y="8203903"/>
            <a:ext cx="4461091" cy="4745841"/>
          </a:xfrm>
          <a:custGeom>
            <a:avLst/>
            <a:gdLst/>
            <a:ahLst/>
            <a:cxnLst/>
            <a:rect l="l" t="t" r="r" b="b"/>
            <a:pathLst>
              <a:path w="4461091" h="4745841">
                <a:moveTo>
                  <a:pt x="0" y="0"/>
                </a:moveTo>
                <a:lnTo>
                  <a:pt x="4461091" y="0"/>
                </a:lnTo>
                <a:lnTo>
                  <a:pt x="4461091" y="4745841"/>
                </a:lnTo>
                <a:lnTo>
                  <a:pt x="0" y="4745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81148">
            <a:off x="14817662" y="8177248"/>
            <a:ext cx="3725914" cy="3963738"/>
          </a:xfrm>
          <a:custGeom>
            <a:avLst/>
            <a:gdLst/>
            <a:ahLst/>
            <a:cxnLst/>
            <a:rect l="l" t="t" r="r" b="b"/>
            <a:pathLst>
              <a:path w="3725914" h="3963738">
                <a:moveTo>
                  <a:pt x="0" y="0"/>
                </a:moveTo>
                <a:lnTo>
                  <a:pt x="3725914" y="0"/>
                </a:lnTo>
                <a:lnTo>
                  <a:pt x="3725914" y="3963738"/>
                </a:lnTo>
                <a:lnTo>
                  <a:pt x="0" y="396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26338">
            <a:off x="15533276" y="8061286"/>
            <a:ext cx="737875" cy="1388639"/>
          </a:xfrm>
          <a:custGeom>
            <a:avLst/>
            <a:gdLst/>
            <a:ahLst/>
            <a:cxnLst/>
            <a:rect l="l" t="t" r="r" b="b"/>
            <a:pathLst>
              <a:path w="737875" h="1388639">
                <a:moveTo>
                  <a:pt x="0" y="0"/>
                </a:moveTo>
                <a:lnTo>
                  <a:pt x="737875" y="0"/>
                </a:lnTo>
                <a:lnTo>
                  <a:pt x="737875" y="1388639"/>
                </a:lnTo>
                <a:lnTo>
                  <a:pt x="0" y="138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724702" y="2795863"/>
            <a:ext cx="16838595" cy="483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03"/>
              </a:lnSpc>
            </a:pPr>
            <a:r>
              <a:rPr lang="en-US" sz="8303" spc="-207">
                <a:solidFill>
                  <a:srgbClr val="3B3B3B"/>
                </a:solidFill>
                <a:latin typeface="Alice"/>
              </a:rPr>
              <a:t>Şiddet en çok </a:t>
            </a:r>
          </a:p>
          <a:p>
            <a:pPr marL="0" lvl="0" indent="0" algn="ctr">
              <a:lnSpc>
                <a:spcPts val="7403"/>
              </a:lnSpc>
              <a:spcBef>
                <a:spcPct val="0"/>
              </a:spcBef>
            </a:pPr>
            <a:r>
              <a:rPr lang="en-US" sz="7403" spc="-185">
                <a:solidFill>
                  <a:srgbClr val="3B3B3B"/>
                </a:solidFill>
                <a:latin typeface="Alice Bold"/>
              </a:rPr>
              <a:t>KADINLARA, ÇOCUKLARA, YAŞLILARA, ENGELLİLERE, GÖÇMENLERE, EVSİZLERE, MÜLTECİLERE </a:t>
            </a:r>
            <a:r>
              <a:rPr lang="en-US" sz="7403" spc="-185">
                <a:solidFill>
                  <a:srgbClr val="3B3B3B"/>
                </a:solidFill>
                <a:latin typeface="Alice"/>
              </a:rPr>
              <a:t>yönelmektedir.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4438">
            <a:off x="-4525119" y="-590268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534438">
            <a:off x="12918951" y="-619781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915620">
            <a:off x="378100" y="243038"/>
            <a:ext cx="834901" cy="1571237"/>
          </a:xfrm>
          <a:custGeom>
            <a:avLst/>
            <a:gdLst/>
            <a:ahLst/>
            <a:cxnLst/>
            <a:rect l="l" t="t" r="r" b="b"/>
            <a:pathLst>
              <a:path w="834901" h="1571237">
                <a:moveTo>
                  <a:pt x="0" y="0"/>
                </a:moveTo>
                <a:lnTo>
                  <a:pt x="834901" y="0"/>
                </a:lnTo>
                <a:lnTo>
                  <a:pt x="834901" y="1571237"/>
                </a:lnTo>
                <a:lnTo>
                  <a:pt x="0" y="157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7782288">
            <a:off x="-1378514" y="8203903"/>
            <a:ext cx="4461091" cy="4745841"/>
          </a:xfrm>
          <a:custGeom>
            <a:avLst/>
            <a:gdLst/>
            <a:ahLst/>
            <a:cxnLst/>
            <a:rect l="l" t="t" r="r" b="b"/>
            <a:pathLst>
              <a:path w="4461091" h="4745841">
                <a:moveTo>
                  <a:pt x="0" y="0"/>
                </a:moveTo>
                <a:lnTo>
                  <a:pt x="4461091" y="0"/>
                </a:lnTo>
                <a:lnTo>
                  <a:pt x="4461091" y="4745841"/>
                </a:lnTo>
                <a:lnTo>
                  <a:pt x="0" y="4745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81148">
            <a:off x="14817662" y="8177248"/>
            <a:ext cx="3725914" cy="3963738"/>
          </a:xfrm>
          <a:custGeom>
            <a:avLst/>
            <a:gdLst/>
            <a:ahLst/>
            <a:cxnLst/>
            <a:rect l="l" t="t" r="r" b="b"/>
            <a:pathLst>
              <a:path w="3725914" h="3963738">
                <a:moveTo>
                  <a:pt x="0" y="0"/>
                </a:moveTo>
                <a:lnTo>
                  <a:pt x="3725914" y="0"/>
                </a:lnTo>
                <a:lnTo>
                  <a:pt x="3725914" y="3963738"/>
                </a:lnTo>
                <a:lnTo>
                  <a:pt x="0" y="396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26338">
            <a:off x="15533276" y="8061286"/>
            <a:ext cx="737875" cy="1388639"/>
          </a:xfrm>
          <a:custGeom>
            <a:avLst/>
            <a:gdLst/>
            <a:ahLst/>
            <a:cxnLst/>
            <a:rect l="l" t="t" r="r" b="b"/>
            <a:pathLst>
              <a:path w="737875" h="1388639">
                <a:moveTo>
                  <a:pt x="0" y="0"/>
                </a:moveTo>
                <a:lnTo>
                  <a:pt x="737875" y="0"/>
                </a:lnTo>
                <a:lnTo>
                  <a:pt x="737875" y="1388639"/>
                </a:lnTo>
                <a:lnTo>
                  <a:pt x="0" y="138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724702" y="2654265"/>
            <a:ext cx="16838595" cy="514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2"/>
              </a:lnSpc>
            </a:pPr>
            <a:r>
              <a:rPr lang="en-US" sz="10002" spc="-250">
                <a:solidFill>
                  <a:srgbClr val="3B3B3B"/>
                </a:solidFill>
                <a:latin typeface="Alice"/>
              </a:rPr>
              <a:t>Dünyada her yıl şiddet nedeniyle hayatını kaybeden insan sayısı: </a:t>
            </a:r>
          </a:p>
          <a:p>
            <a:pPr marL="0" lvl="0" indent="0" algn="ctr">
              <a:lnSpc>
                <a:spcPts val="10002"/>
              </a:lnSpc>
              <a:spcBef>
                <a:spcPct val="0"/>
              </a:spcBef>
            </a:pPr>
            <a:r>
              <a:rPr lang="en-US" sz="10002" spc="-250">
                <a:solidFill>
                  <a:srgbClr val="3B3B3B"/>
                </a:solidFill>
                <a:latin typeface="Alice"/>
              </a:rPr>
              <a:t>1.4 MİLYON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4438">
            <a:off x="-4525119" y="-590268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534438">
            <a:off x="12918951" y="-619781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915620">
            <a:off x="378100" y="243038"/>
            <a:ext cx="834901" cy="1571237"/>
          </a:xfrm>
          <a:custGeom>
            <a:avLst/>
            <a:gdLst/>
            <a:ahLst/>
            <a:cxnLst/>
            <a:rect l="l" t="t" r="r" b="b"/>
            <a:pathLst>
              <a:path w="834901" h="1571237">
                <a:moveTo>
                  <a:pt x="0" y="0"/>
                </a:moveTo>
                <a:lnTo>
                  <a:pt x="834901" y="0"/>
                </a:lnTo>
                <a:lnTo>
                  <a:pt x="834901" y="1571237"/>
                </a:lnTo>
                <a:lnTo>
                  <a:pt x="0" y="157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7782288">
            <a:off x="-1378514" y="8203903"/>
            <a:ext cx="4461091" cy="4745841"/>
          </a:xfrm>
          <a:custGeom>
            <a:avLst/>
            <a:gdLst/>
            <a:ahLst/>
            <a:cxnLst/>
            <a:rect l="l" t="t" r="r" b="b"/>
            <a:pathLst>
              <a:path w="4461091" h="4745841">
                <a:moveTo>
                  <a:pt x="0" y="0"/>
                </a:moveTo>
                <a:lnTo>
                  <a:pt x="4461091" y="0"/>
                </a:lnTo>
                <a:lnTo>
                  <a:pt x="4461091" y="4745841"/>
                </a:lnTo>
                <a:lnTo>
                  <a:pt x="0" y="4745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81148">
            <a:off x="14817662" y="8177248"/>
            <a:ext cx="3725914" cy="3963738"/>
          </a:xfrm>
          <a:custGeom>
            <a:avLst/>
            <a:gdLst/>
            <a:ahLst/>
            <a:cxnLst/>
            <a:rect l="l" t="t" r="r" b="b"/>
            <a:pathLst>
              <a:path w="3725914" h="3963738">
                <a:moveTo>
                  <a:pt x="0" y="0"/>
                </a:moveTo>
                <a:lnTo>
                  <a:pt x="3725914" y="0"/>
                </a:lnTo>
                <a:lnTo>
                  <a:pt x="3725914" y="3963738"/>
                </a:lnTo>
                <a:lnTo>
                  <a:pt x="0" y="396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26338">
            <a:off x="15533276" y="8061286"/>
            <a:ext cx="737875" cy="1388639"/>
          </a:xfrm>
          <a:custGeom>
            <a:avLst/>
            <a:gdLst/>
            <a:ahLst/>
            <a:cxnLst/>
            <a:rect l="l" t="t" r="r" b="b"/>
            <a:pathLst>
              <a:path w="737875" h="1388639">
                <a:moveTo>
                  <a:pt x="0" y="0"/>
                </a:moveTo>
                <a:lnTo>
                  <a:pt x="737875" y="0"/>
                </a:lnTo>
                <a:lnTo>
                  <a:pt x="737875" y="1388639"/>
                </a:lnTo>
                <a:lnTo>
                  <a:pt x="0" y="138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4563773" y="6355023"/>
            <a:ext cx="1599688" cy="3315416"/>
          </a:xfrm>
          <a:custGeom>
            <a:avLst/>
            <a:gdLst/>
            <a:ahLst/>
            <a:cxnLst/>
            <a:rect l="l" t="t" r="r" b="b"/>
            <a:pathLst>
              <a:path w="1599688" h="3315416">
                <a:moveTo>
                  <a:pt x="0" y="0"/>
                </a:moveTo>
                <a:lnTo>
                  <a:pt x="1599688" y="0"/>
                </a:lnTo>
                <a:lnTo>
                  <a:pt x="1599688" y="3315415"/>
                </a:lnTo>
                <a:lnTo>
                  <a:pt x="0" y="3315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24702" y="2027983"/>
            <a:ext cx="16838595" cy="386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3"/>
              </a:lnSpc>
            </a:pPr>
            <a:r>
              <a:rPr lang="en-US" sz="7403" spc="-185">
                <a:solidFill>
                  <a:srgbClr val="3B3B3B"/>
                </a:solidFill>
                <a:latin typeface="Alice"/>
              </a:rPr>
              <a:t>Dünyada en az</a:t>
            </a:r>
          </a:p>
          <a:p>
            <a:pPr algn="ctr">
              <a:lnSpc>
                <a:spcPts val="7403"/>
              </a:lnSpc>
            </a:pPr>
            <a:r>
              <a:rPr lang="en-US" sz="7403" spc="-185">
                <a:solidFill>
                  <a:srgbClr val="3B3B3B"/>
                </a:solidFill>
                <a:latin typeface="Alice"/>
              </a:rPr>
              <a:t> </a:t>
            </a:r>
            <a:r>
              <a:rPr lang="en-US" sz="7403" spc="-185">
                <a:solidFill>
                  <a:srgbClr val="3B3B3B"/>
                </a:solidFill>
                <a:latin typeface="Alice Bold"/>
              </a:rPr>
              <a:t>her 3 kadından 1’i </a:t>
            </a:r>
          </a:p>
          <a:p>
            <a:pPr marL="0" lvl="0" indent="0" algn="ctr">
              <a:lnSpc>
                <a:spcPts val="7703"/>
              </a:lnSpc>
              <a:spcBef>
                <a:spcPct val="0"/>
              </a:spcBef>
            </a:pPr>
            <a:r>
              <a:rPr lang="en-US" sz="7703" spc="-192">
                <a:solidFill>
                  <a:srgbClr val="3B3B3B"/>
                </a:solidFill>
                <a:latin typeface="Alice"/>
              </a:rPr>
              <a:t>fiziksel veya cinsel şiddete maruz kalmaktadır.</a:t>
            </a:r>
          </a:p>
        </p:txBody>
      </p:sp>
      <p:sp>
        <p:nvSpPr>
          <p:cNvPr id="10" name="Freeform 10"/>
          <p:cNvSpPr/>
          <p:nvPr/>
        </p:nvSpPr>
        <p:spPr>
          <a:xfrm>
            <a:off x="8455082" y="6355023"/>
            <a:ext cx="1599688" cy="3315416"/>
          </a:xfrm>
          <a:custGeom>
            <a:avLst/>
            <a:gdLst/>
            <a:ahLst/>
            <a:cxnLst/>
            <a:rect l="l" t="t" r="r" b="b"/>
            <a:pathLst>
              <a:path w="1599688" h="3315416">
                <a:moveTo>
                  <a:pt x="0" y="0"/>
                </a:moveTo>
                <a:lnTo>
                  <a:pt x="1599688" y="0"/>
                </a:lnTo>
                <a:lnTo>
                  <a:pt x="1599688" y="3315415"/>
                </a:lnTo>
                <a:lnTo>
                  <a:pt x="0" y="33154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797845" y="6355023"/>
            <a:ext cx="1599688" cy="3315416"/>
          </a:xfrm>
          <a:custGeom>
            <a:avLst/>
            <a:gdLst/>
            <a:ahLst/>
            <a:cxnLst/>
            <a:rect l="l" t="t" r="r" b="b"/>
            <a:pathLst>
              <a:path w="1599688" h="3315416">
                <a:moveTo>
                  <a:pt x="0" y="0"/>
                </a:moveTo>
                <a:lnTo>
                  <a:pt x="1599688" y="0"/>
                </a:lnTo>
                <a:lnTo>
                  <a:pt x="1599688" y="3315415"/>
                </a:lnTo>
                <a:lnTo>
                  <a:pt x="0" y="3315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4438">
            <a:off x="-4525119" y="-590268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534438">
            <a:off x="12918951" y="-619781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915620">
            <a:off x="378100" y="243038"/>
            <a:ext cx="834901" cy="1571237"/>
          </a:xfrm>
          <a:custGeom>
            <a:avLst/>
            <a:gdLst/>
            <a:ahLst/>
            <a:cxnLst/>
            <a:rect l="l" t="t" r="r" b="b"/>
            <a:pathLst>
              <a:path w="834901" h="1571237">
                <a:moveTo>
                  <a:pt x="0" y="0"/>
                </a:moveTo>
                <a:lnTo>
                  <a:pt x="834901" y="0"/>
                </a:lnTo>
                <a:lnTo>
                  <a:pt x="834901" y="1571237"/>
                </a:lnTo>
                <a:lnTo>
                  <a:pt x="0" y="157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7782288">
            <a:off x="-1378514" y="8203903"/>
            <a:ext cx="4461091" cy="4745841"/>
          </a:xfrm>
          <a:custGeom>
            <a:avLst/>
            <a:gdLst/>
            <a:ahLst/>
            <a:cxnLst/>
            <a:rect l="l" t="t" r="r" b="b"/>
            <a:pathLst>
              <a:path w="4461091" h="4745841">
                <a:moveTo>
                  <a:pt x="0" y="0"/>
                </a:moveTo>
                <a:lnTo>
                  <a:pt x="4461091" y="0"/>
                </a:lnTo>
                <a:lnTo>
                  <a:pt x="4461091" y="4745841"/>
                </a:lnTo>
                <a:lnTo>
                  <a:pt x="0" y="4745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81148">
            <a:off x="14817662" y="8177248"/>
            <a:ext cx="3725914" cy="3963738"/>
          </a:xfrm>
          <a:custGeom>
            <a:avLst/>
            <a:gdLst/>
            <a:ahLst/>
            <a:cxnLst/>
            <a:rect l="l" t="t" r="r" b="b"/>
            <a:pathLst>
              <a:path w="3725914" h="3963738">
                <a:moveTo>
                  <a:pt x="0" y="0"/>
                </a:moveTo>
                <a:lnTo>
                  <a:pt x="3725914" y="0"/>
                </a:lnTo>
                <a:lnTo>
                  <a:pt x="3725914" y="3963738"/>
                </a:lnTo>
                <a:lnTo>
                  <a:pt x="0" y="396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26338">
            <a:off x="15533276" y="8061286"/>
            <a:ext cx="737875" cy="1388639"/>
          </a:xfrm>
          <a:custGeom>
            <a:avLst/>
            <a:gdLst/>
            <a:ahLst/>
            <a:cxnLst/>
            <a:rect l="l" t="t" r="r" b="b"/>
            <a:pathLst>
              <a:path w="737875" h="1388639">
                <a:moveTo>
                  <a:pt x="0" y="0"/>
                </a:moveTo>
                <a:lnTo>
                  <a:pt x="737875" y="0"/>
                </a:lnTo>
                <a:lnTo>
                  <a:pt x="737875" y="1388639"/>
                </a:lnTo>
                <a:lnTo>
                  <a:pt x="0" y="138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1150947" y="1585319"/>
            <a:ext cx="16633868" cy="836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0"/>
              </a:lnSpc>
            </a:pPr>
            <a:r>
              <a:rPr lang="en-US" sz="4983" spc="-124">
                <a:solidFill>
                  <a:srgbClr val="3B3B3B"/>
                </a:solidFill>
                <a:latin typeface="Alice Bold"/>
              </a:rPr>
              <a:t>KADINA YÖNELİK ŞİDDETLE MÜCADELE KONUSUNDA HİZMET VEREN KURUM KURULUŞ VE UYGULAMALAR</a:t>
            </a:r>
          </a:p>
          <a:p>
            <a:pPr algn="ctr">
              <a:lnSpc>
                <a:spcPts val="5479"/>
              </a:lnSpc>
            </a:pPr>
            <a:endParaRPr lang="en-US" sz="4983" spc="-124">
              <a:solidFill>
                <a:srgbClr val="3B3B3B"/>
              </a:solidFill>
              <a:latin typeface="Alice Bold"/>
            </a:endParaRPr>
          </a:p>
          <a:p>
            <a:pPr algn="ctr">
              <a:lnSpc>
                <a:spcPts val="5479"/>
              </a:lnSpc>
            </a:pPr>
            <a:r>
              <a:rPr lang="en-US" sz="4683" spc="-117">
                <a:solidFill>
                  <a:srgbClr val="3B3B3B"/>
                </a:solidFill>
                <a:latin typeface="Alice"/>
              </a:rPr>
              <a:t>Aile ve Sosyal Politikalar İl Müdürlükleri </a:t>
            </a:r>
          </a:p>
          <a:p>
            <a:pPr algn="ctr">
              <a:lnSpc>
                <a:spcPts val="5479"/>
              </a:lnSpc>
            </a:pPr>
            <a:r>
              <a:rPr lang="en-US" sz="4683" spc="-117">
                <a:solidFill>
                  <a:srgbClr val="3B3B3B"/>
                </a:solidFill>
                <a:latin typeface="Alice"/>
              </a:rPr>
              <a:t>Şiddet Önleme ve İzleme Merkezleri (ŞÖNİM)</a:t>
            </a:r>
          </a:p>
          <a:p>
            <a:pPr algn="ctr">
              <a:lnSpc>
                <a:spcPts val="5479"/>
              </a:lnSpc>
            </a:pPr>
            <a:r>
              <a:rPr lang="en-US" sz="4683" spc="-117">
                <a:solidFill>
                  <a:srgbClr val="3B3B3B"/>
                </a:solidFill>
                <a:latin typeface="Alice"/>
              </a:rPr>
              <a:t> İlk Kabul Birimleri</a:t>
            </a:r>
          </a:p>
          <a:p>
            <a:pPr algn="ctr">
              <a:lnSpc>
                <a:spcPts val="5479"/>
              </a:lnSpc>
            </a:pPr>
            <a:r>
              <a:rPr lang="en-US" sz="4683" spc="-117">
                <a:solidFill>
                  <a:srgbClr val="3B3B3B"/>
                </a:solidFill>
                <a:latin typeface="Alice"/>
              </a:rPr>
              <a:t> Kadın konukevleri</a:t>
            </a:r>
          </a:p>
          <a:p>
            <a:pPr algn="ctr">
              <a:lnSpc>
                <a:spcPts val="5479"/>
              </a:lnSpc>
            </a:pPr>
            <a:r>
              <a:rPr lang="en-US" sz="4683" spc="-117">
                <a:solidFill>
                  <a:srgbClr val="3B3B3B"/>
                </a:solidFill>
                <a:latin typeface="Alice"/>
              </a:rPr>
              <a:t> Sosyal Hizmet Merkezleri</a:t>
            </a:r>
          </a:p>
          <a:p>
            <a:pPr algn="ctr">
              <a:lnSpc>
                <a:spcPts val="5479"/>
              </a:lnSpc>
            </a:pPr>
            <a:r>
              <a:rPr lang="en-US" sz="4683" spc="-117">
                <a:solidFill>
                  <a:srgbClr val="3B3B3B"/>
                </a:solidFill>
                <a:latin typeface="Alice"/>
              </a:rPr>
              <a:t> ALO 183 Sosyal Destek Hattı</a:t>
            </a:r>
          </a:p>
          <a:p>
            <a:pPr algn="ctr">
              <a:lnSpc>
                <a:spcPts val="6181"/>
              </a:lnSpc>
            </a:pPr>
            <a:r>
              <a:rPr lang="en-US" sz="5283" spc="-132">
                <a:solidFill>
                  <a:srgbClr val="3B3B3B"/>
                </a:solidFill>
                <a:latin typeface="Alice"/>
              </a:rPr>
              <a:t> KADES</a:t>
            </a:r>
          </a:p>
          <a:p>
            <a:pPr algn="ctr">
              <a:lnSpc>
                <a:spcPts val="4683"/>
              </a:lnSpc>
            </a:pPr>
            <a:endParaRPr lang="en-US" sz="5283" spc="-132">
              <a:solidFill>
                <a:srgbClr val="3B3B3B"/>
              </a:solidFill>
              <a:latin typeface="Alice"/>
            </a:endParaRPr>
          </a:p>
          <a:p>
            <a:pPr marL="0" lvl="0" indent="0" algn="ctr">
              <a:lnSpc>
                <a:spcPts val="4683"/>
              </a:lnSpc>
              <a:spcBef>
                <a:spcPct val="0"/>
              </a:spcBef>
            </a:pPr>
            <a:endParaRPr lang="en-US" sz="5283" spc="-132">
              <a:solidFill>
                <a:srgbClr val="3B3B3B"/>
              </a:solidFill>
              <a:latin typeface="Ali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4438">
            <a:off x="-6786038" y="-6568117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534438">
            <a:off x="13655754" y="-703683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915620">
            <a:off x="378100" y="243038"/>
            <a:ext cx="834901" cy="1571237"/>
          </a:xfrm>
          <a:custGeom>
            <a:avLst/>
            <a:gdLst/>
            <a:ahLst/>
            <a:cxnLst/>
            <a:rect l="l" t="t" r="r" b="b"/>
            <a:pathLst>
              <a:path w="834901" h="1571237">
                <a:moveTo>
                  <a:pt x="0" y="0"/>
                </a:moveTo>
                <a:lnTo>
                  <a:pt x="834901" y="0"/>
                </a:lnTo>
                <a:lnTo>
                  <a:pt x="834901" y="1571237"/>
                </a:lnTo>
                <a:lnTo>
                  <a:pt x="0" y="157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7782288">
            <a:off x="-1378514" y="8203903"/>
            <a:ext cx="4461091" cy="4745841"/>
          </a:xfrm>
          <a:custGeom>
            <a:avLst/>
            <a:gdLst/>
            <a:ahLst/>
            <a:cxnLst/>
            <a:rect l="l" t="t" r="r" b="b"/>
            <a:pathLst>
              <a:path w="4461091" h="4745841">
                <a:moveTo>
                  <a:pt x="0" y="0"/>
                </a:moveTo>
                <a:lnTo>
                  <a:pt x="4461091" y="0"/>
                </a:lnTo>
                <a:lnTo>
                  <a:pt x="4461091" y="4745841"/>
                </a:lnTo>
                <a:lnTo>
                  <a:pt x="0" y="4745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81148">
            <a:off x="14817662" y="8177248"/>
            <a:ext cx="3725914" cy="3963738"/>
          </a:xfrm>
          <a:custGeom>
            <a:avLst/>
            <a:gdLst/>
            <a:ahLst/>
            <a:cxnLst/>
            <a:rect l="l" t="t" r="r" b="b"/>
            <a:pathLst>
              <a:path w="3725914" h="3963738">
                <a:moveTo>
                  <a:pt x="0" y="0"/>
                </a:moveTo>
                <a:lnTo>
                  <a:pt x="3725914" y="0"/>
                </a:lnTo>
                <a:lnTo>
                  <a:pt x="3725914" y="3963738"/>
                </a:lnTo>
                <a:lnTo>
                  <a:pt x="0" y="396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26338">
            <a:off x="17159281" y="9139629"/>
            <a:ext cx="737875" cy="1388639"/>
          </a:xfrm>
          <a:custGeom>
            <a:avLst/>
            <a:gdLst/>
            <a:ahLst/>
            <a:cxnLst/>
            <a:rect l="l" t="t" r="r" b="b"/>
            <a:pathLst>
              <a:path w="737875" h="1388639">
                <a:moveTo>
                  <a:pt x="0" y="0"/>
                </a:moveTo>
                <a:lnTo>
                  <a:pt x="737874" y="0"/>
                </a:lnTo>
                <a:lnTo>
                  <a:pt x="737874" y="1388639"/>
                </a:lnTo>
                <a:lnTo>
                  <a:pt x="0" y="138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4458984" y="-290279"/>
            <a:ext cx="3940259" cy="3940259"/>
          </a:xfrm>
          <a:custGeom>
            <a:avLst/>
            <a:gdLst/>
            <a:ahLst/>
            <a:cxnLst/>
            <a:rect l="l" t="t" r="r" b="b"/>
            <a:pathLst>
              <a:path w="3940259" h="3940259">
                <a:moveTo>
                  <a:pt x="0" y="0"/>
                </a:moveTo>
                <a:lnTo>
                  <a:pt x="3940259" y="0"/>
                </a:lnTo>
                <a:lnTo>
                  <a:pt x="3940259" y="3940259"/>
                </a:lnTo>
                <a:lnTo>
                  <a:pt x="0" y="39402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20678" y="1038225"/>
            <a:ext cx="15547758" cy="244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1"/>
              </a:lnSpc>
            </a:pPr>
            <a:r>
              <a:rPr lang="en-US" sz="5608" spc="-140">
                <a:solidFill>
                  <a:srgbClr val="3B3B3B"/>
                </a:solidFill>
                <a:latin typeface="Alice Bold"/>
              </a:rPr>
              <a:t>KADIN DESTEK UYGULAMASI</a:t>
            </a:r>
          </a:p>
          <a:p>
            <a:pPr algn="ctr">
              <a:lnSpc>
                <a:spcPts val="6561"/>
              </a:lnSpc>
            </a:pPr>
            <a:r>
              <a:rPr lang="en-US" sz="5608" spc="-140">
                <a:solidFill>
                  <a:srgbClr val="3B3B3B"/>
                </a:solidFill>
                <a:latin typeface="Alice Bold"/>
              </a:rPr>
              <a:t> (KADES) NEDİR?</a:t>
            </a:r>
          </a:p>
          <a:p>
            <a:pPr marL="0" lvl="0" indent="0" algn="ctr">
              <a:lnSpc>
                <a:spcPts val="5608"/>
              </a:lnSpc>
              <a:spcBef>
                <a:spcPct val="0"/>
              </a:spcBef>
            </a:pPr>
            <a:endParaRPr lang="en-US" sz="5608" spc="-140">
              <a:solidFill>
                <a:srgbClr val="3B3B3B"/>
              </a:solidFill>
              <a:latin typeface="Alice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267252" y="-290279"/>
            <a:ext cx="3940259" cy="3940259"/>
          </a:xfrm>
          <a:custGeom>
            <a:avLst/>
            <a:gdLst/>
            <a:ahLst/>
            <a:cxnLst/>
            <a:rect l="l" t="t" r="r" b="b"/>
            <a:pathLst>
              <a:path w="3940259" h="3940259">
                <a:moveTo>
                  <a:pt x="0" y="0"/>
                </a:moveTo>
                <a:lnTo>
                  <a:pt x="3940260" y="0"/>
                </a:lnTo>
                <a:lnTo>
                  <a:pt x="3940260" y="3940259"/>
                </a:lnTo>
                <a:lnTo>
                  <a:pt x="0" y="39402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43209" y="4811301"/>
            <a:ext cx="15037411" cy="2972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</a:pPr>
            <a:r>
              <a:rPr lang="en-US" sz="5199" dirty="0" err="1">
                <a:solidFill>
                  <a:srgbClr val="3B3B3B"/>
                </a:solidFill>
                <a:latin typeface="Alice"/>
              </a:rPr>
              <a:t>Kadınların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ve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çocukların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maruz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kaldığı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şiddet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,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taciz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gibi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kötü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eylemleri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engellemek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adına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kullanıcılara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sunulmuş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resmi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bir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Alice"/>
              </a:rPr>
              <a:t>uygulamadır</a:t>
            </a:r>
            <a:r>
              <a:rPr lang="en-US" sz="5199" dirty="0">
                <a:solidFill>
                  <a:srgbClr val="3B3B3B"/>
                </a:solidFill>
                <a:latin typeface="Alice"/>
              </a:rPr>
              <a:t>.</a:t>
            </a:r>
          </a:p>
          <a:p>
            <a:pPr marL="0" lvl="0" indent="0" algn="ctr">
              <a:lnSpc>
                <a:spcPts val="6379"/>
              </a:lnSpc>
              <a:spcBef>
                <a:spcPct val="0"/>
              </a:spcBef>
            </a:pPr>
            <a:endParaRPr lang="en-US" sz="5199" dirty="0">
              <a:solidFill>
                <a:srgbClr val="3B3B3B"/>
              </a:solidFill>
              <a:latin typeface="Alic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4438">
            <a:off x="-6786038" y="-6568117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534438">
            <a:off x="13655754" y="-703683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915620">
            <a:off x="378100" y="243038"/>
            <a:ext cx="834901" cy="1571237"/>
          </a:xfrm>
          <a:custGeom>
            <a:avLst/>
            <a:gdLst/>
            <a:ahLst/>
            <a:cxnLst/>
            <a:rect l="l" t="t" r="r" b="b"/>
            <a:pathLst>
              <a:path w="834901" h="1571237">
                <a:moveTo>
                  <a:pt x="0" y="0"/>
                </a:moveTo>
                <a:lnTo>
                  <a:pt x="834901" y="0"/>
                </a:lnTo>
                <a:lnTo>
                  <a:pt x="834901" y="1571237"/>
                </a:lnTo>
                <a:lnTo>
                  <a:pt x="0" y="157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7782288">
            <a:off x="-1378514" y="8203903"/>
            <a:ext cx="4461091" cy="4745841"/>
          </a:xfrm>
          <a:custGeom>
            <a:avLst/>
            <a:gdLst/>
            <a:ahLst/>
            <a:cxnLst/>
            <a:rect l="l" t="t" r="r" b="b"/>
            <a:pathLst>
              <a:path w="4461091" h="4745841">
                <a:moveTo>
                  <a:pt x="0" y="0"/>
                </a:moveTo>
                <a:lnTo>
                  <a:pt x="4461091" y="0"/>
                </a:lnTo>
                <a:lnTo>
                  <a:pt x="4461091" y="4745841"/>
                </a:lnTo>
                <a:lnTo>
                  <a:pt x="0" y="4745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81148">
            <a:off x="14817662" y="8177248"/>
            <a:ext cx="3725914" cy="3963738"/>
          </a:xfrm>
          <a:custGeom>
            <a:avLst/>
            <a:gdLst/>
            <a:ahLst/>
            <a:cxnLst/>
            <a:rect l="l" t="t" r="r" b="b"/>
            <a:pathLst>
              <a:path w="3725914" h="3963738">
                <a:moveTo>
                  <a:pt x="0" y="0"/>
                </a:moveTo>
                <a:lnTo>
                  <a:pt x="3725914" y="0"/>
                </a:lnTo>
                <a:lnTo>
                  <a:pt x="3725914" y="3963738"/>
                </a:lnTo>
                <a:lnTo>
                  <a:pt x="0" y="396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26338">
            <a:off x="17159281" y="9139629"/>
            <a:ext cx="737875" cy="1388639"/>
          </a:xfrm>
          <a:custGeom>
            <a:avLst/>
            <a:gdLst/>
            <a:ahLst/>
            <a:cxnLst/>
            <a:rect l="l" t="t" r="r" b="b"/>
            <a:pathLst>
              <a:path w="737875" h="1388639">
                <a:moveTo>
                  <a:pt x="0" y="0"/>
                </a:moveTo>
                <a:lnTo>
                  <a:pt x="737874" y="0"/>
                </a:lnTo>
                <a:lnTo>
                  <a:pt x="737874" y="1388639"/>
                </a:lnTo>
                <a:lnTo>
                  <a:pt x="0" y="138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4458984" y="-290279"/>
            <a:ext cx="3940259" cy="3940259"/>
          </a:xfrm>
          <a:custGeom>
            <a:avLst/>
            <a:gdLst/>
            <a:ahLst/>
            <a:cxnLst/>
            <a:rect l="l" t="t" r="r" b="b"/>
            <a:pathLst>
              <a:path w="3940259" h="3940259">
                <a:moveTo>
                  <a:pt x="0" y="0"/>
                </a:moveTo>
                <a:lnTo>
                  <a:pt x="3940259" y="0"/>
                </a:lnTo>
                <a:lnTo>
                  <a:pt x="3940259" y="3940259"/>
                </a:lnTo>
                <a:lnTo>
                  <a:pt x="0" y="39402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20678" y="624233"/>
            <a:ext cx="15547758" cy="326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1"/>
              </a:lnSpc>
            </a:pPr>
            <a:r>
              <a:rPr lang="en-US" sz="5608" spc="-140">
                <a:solidFill>
                  <a:srgbClr val="3B3B3B"/>
                </a:solidFill>
                <a:latin typeface="Alice Bold"/>
              </a:rPr>
              <a:t>KADIN DESTEK UYGULAMASI</a:t>
            </a:r>
          </a:p>
          <a:p>
            <a:pPr algn="ctr">
              <a:lnSpc>
                <a:spcPts val="6561"/>
              </a:lnSpc>
            </a:pPr>
            <a:r>
              <a:rPr lang="en-US" sz="5608" spc="-140">
                <a:solidFill>
                  <a:srgbClr val="3B3B3B"/>
                </a:solidFill>
                <a:latin typeface="Alice Bold"/>
              </a:rPr>
              <a:t> (KADES) NEDİR?</a:t>
            </a:r>
          </a:p>
          <a:p>
            <a:pPr algn="ctr">
              <a:lnSpc>
                <a:spcPts val="6561"/>
              </a:lnSpc>
            </a:pPr>
            <a:endParaRPr lang="en-US" sz="5608" spc="-140">
              <a:solidFill>
                <a:srgbClr val="3B3B3B"/>
              </a:solidFill>
              <a:latin typeface="Alice Bold"/>
            </a:endParaRPr>
          </a:p>
          <a:p>
            <a:pPr marL="0" lvl="0" indent="0" algn="ctr">
              <a:lnSpc>
                <a:spcPts val="5608"/>
              </a:lnSpc>
              <a:spcBef>
                <a:spcPct val="0"/>
              </a:spcBef>
            </a:pPr>
            <a:endParaRPr lang="en-US" sz="5608" spc="-140">
              <a:solidFill>
                <a:srgbClr val="3B3B3B"/>
              </a:solidFill>
              <a:latin typeface="Alice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267252" y="-290279"/>
            <a:ext cx="3940259" cy="3940259"/>
          </a:xfrm>
          <a:custGeom>
            <a:avLst/>
            <a:gdLst/>
            <a:ahLst/>
            <a:cxnLst/>
            <a:rect l="l" t="t" r="r" b="b"/>
            <a:pathLst>
              <a:path w="3940259" h="3940259">
                <a:moveTo>
                  <a:pt x="0" y="0"/>
                </a:moveTo>
                <a:lnTo>
                  <a:pt x="3940260" y="0"/>
                </a:lnTo>
                <a:lnTo>
                  <a:pt x="3940260" y="3940259"/>
                </a:lnTo>
                <a:lnTo>
                  <a:pt x="0" y="39402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43209" y="5095640"/>
            <a:ext cx="15037411" cy="245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9"/>
              </a:lnSpc>
              <a:spcBef>
                <a:spcPct val="0"/>
              </a:spcBef>
            </a:pPr>
            <a:r>
              <a:rPr lang="en-US" sz="5799">
                <a:solidFill>
                  <a:srgbClr val="3B3B3B"/>
                </a:solidFill>
                <a:latin typeface="Alice"/>
              </a:rPr>
              <a:t>Emniyet Genel Müdürlüğü tarafından hazırlanmış ve acil durumlarda ilk aklınıza gelecek acil müdahale uygulamasıdır.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34438">
            <a:off x="-6786038" y="-6568117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534438">
            <a:off x="13655754" y="-7036838"/>
            <a:ext cx="11352132" cy="9620932"/>
          </a:xfrm>
          <a:custGeom>
            <a:avLst/>
            <a:gdLst/>
            <a:ahLst/>
            <a:cxnLst/>
            <a:rect l="l" t="t" r="r" b="b"/>
            <a:pathLst>
              <a:path w="11352132" h="9620932">
                <a:moveTo>
                  <a:pt x="0" y="0"/>
                </a:moveTo>
                <a:lnTo>
                  <a:pt x="11352132" y="0"/>
                </a:lnTo>
                <a:lnTo>
                  <a:pt x="11352132" y="9620932"/>
                </a:lnTo>
                <a:lnTo>
                  <a:pt x="0" y="96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915620">
            <a:off x="378100" y="243038"/>
            <a:ext cx="834901" cy="1571237"/>
          </a:xfrm>
          <a:custGeom>
            <a:avLst/>
            <a:gdLst/>
            <a:ahLst/>
            <a:cxnLst/>
            <a:rect l="l" t="t" r="r" b="b"/>
            <a:pathLst>
              <a:path w="834901" h="1571237">
                <a:moveTo>
                  <a:pt x="0" y="0"/>
                </a:moveTo>
                <a:lnTo>
                  <a:pt x="834901" y="0"/>
                </a:lnTo>
                <a:lnTo>
                  <a:pt x="834901" y="1571237"/>
                </a:lnTo>
                <a:lnTo>
                  <a:pt x="0" y="157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7782288">
            <a:off x="-1378514" y="8203903"/>
            <a:ext cx="4461091" cy="4745841"/>
          </a:xfrm>
          <a:custGeom>
            <a:avLst/>
            <a:gdLst/>
            <a:ahLst/>
            <a:cxnLst/>
            <a:rect l="l" t="t" r="r" b="b"/>
            <a:pathLst>
              <a:path w="4461091" h="4745841">
                <a:moveTo>
                  <a:pt x="0" y="0"/>
                </a:moveTo>
                <a:lnTo>
                  <a:pt x="4461091" y="0"/>
                </a:lnTo>
                <a:lnTo>
                  <a:pt x="4461091" y="4745841"/>
                </a:lnTo>
                <a:lnTo>
                  <a:pt x="0" y="4745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81148">
            <a:off x="14817662" y="8177248"/>
            <a:ext cx="3725914" cy="3963738"/>
          </a:xfrm>
          <a:custGeom>
            <a:avLst/>
            <a:gdLst/>
            <a:ahLst/>
            <a:cxnLst/>
            <a:rect l="l" t="t" r="r" b="b"/>
            <a:pathLst>
              <a:path w="3725914" h="3963738">
                <a:moveTo>
                  <a:pt x="0" y="0"/>
                </a:moveTo>
                <a:lnTo>
                  <a:pt x="3725914" y="0"/>
                </a:lnTo>
                <a:lnTo>
                  <a:pt x="3725914" y="3963738"/>
                </a:lnTo>
                <a:lnTo>
                  <a:pt x="0" y="396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26338">
            <a:off x="17159281" y="9139629"/>
            <a:ext cx="737875" cy="1388639"/>
          </a:xfrm>
          <a:custGeom>
            <a:avLst/>
            <a:gdLst/>
            <a:ahLst/>
            <a:cxnLst/>
            <a:rect l="l" t="t" r="r" b="b"/>
            <a:pathLst>
              <a:path w="737875" h="1388639">
                <a:moveTo>
                  <a:pt x="0" y="0"/>
                </a:moveTo>
                <a:lnTo>
                  <a:pt x="737874" y="0"/>
                </a:lnTo>
                <a:lnTo>
                  <a:pt x="737874" y="1388639"/>
                </a:lnTo>
                <a:lnTo>
                  <a:pt x="0" y="138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4458984" y="-290279"/>
            <a:ext cx="3940259" cy="3940259"/>
          </a:xfrm>
          <a:custGeom>
            <a:avLst/>
            <a:gdLst/>
            <a:ahLst/>
            <a:cxnLst/>
            <a:rect l="l" t="t" r="r" b="b"/>
            <a:pathLst>
              <a:path w="3940259" h="3940259">
                <a:moveTo>
                  <a:pt x="0" y="0"/>
                </a:moveTo>
                <a:lnTo>
                  <a:pt x="3940259" y="0"/>
                </a:lnTo>
                <a:lnTo>
                  <a:pt x="3940259" y="3940259"/>
                </a:lnTo>
                <a:lnTo>
                  <a:pt x="0" y="39402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20678" y="624233"/>
            <a:ext cx="15547758" cy="326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1"/>
              </a:lnSpc>
            </a:pPr>
            <a:r>
              <a:rPr lang="en-US" sz="5608" spc="-140">
                <a:solidFill>
                  <a:srgbClr val="3B3B3B"/>
                </a:solidFill>
                <a:latin typeface="Alice Bold"/>
              </a:rPr>
              <a:t>KADIN DESTEK UYGULAMASI</a:t>
            </a:r>
          </a:p>
          <a:p>
            <a:pPr algn="ctr">
              <a:lnSpc>
                <a:spcPts val="6561"/>
              </a:lnSpc>
            </a:pPr>
            <a:r>
              <a:rPr lang="en-US" sz="5608" spc="-140">
                <a:solidFill>
                  <a:srgbClr val="3B3B3B"/>
                </a:solidFill>
                <a:latin typeface="Alice Bold"/>
              </a:rPr>
              <a:t> (KADES) NEDİR?</a:t>
            </a:r>
          </a:p>
          <a:p>
            <a:pPr algn="ctr">
              <a:lnSpc>
                <a:spcPts val="6561"/>
              </a:lnSpc>
            </a:pPr>
            <a:endParaRPr lang="en-US" sz="5608" spc="-140">
              <a:solidFill>
                <a:srgbClr val="3B3B3B"/>
              </a:solidFill>
              <a:latin typeface="Alice Bold"/>
            </a:endParaRPr>
          </a:p>
          <a:p>
            <a:pPr marL="0" lvl="0" indent="0" algn="ctr">
              <a:lnSpc>
                <a:spcPts val="5608"/>
              </a:lnSpc>
              <a:spcBef>
                <a:spcPct val="0"/>
              </a:spcBef>
            </a:pPr>
            <a:endParaRPr lang="en-US" sz="5608" spc="-140">
              <a:solidFill>
                <a:srgbClr val="3B3B3B"/>
              </a:solidFill>
              <a:latin typeface="Alice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267252" y="-290279"/>
            <a:ext cx="3940259" cy="3940259"/>
          </a:xfrm>
          <a:custGeom>
            <a:avLst/>
            <a:gdLst/>
            <a:ahLst/>
            <a:cxnLst/>
            <a:rect l="l" t="t" r="r" b="b"/>
            <a:pathLst>
              <a:path w="3940259" h="3940259">
                <a:moveTo>
                  <a:pt x="0" y="0"/>
                </a:moveTo>
                <a:lnTo>
                  <a:pt x="3940260" y="0"/>
                </a:lnTo>
                <a:lnTo>
                  <a:pt x="3940260" y="3940259"/>
                </a:lnTo>
                <a:lnTo>
                  <a:pt x="0" y="39402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43209" y="4690828"/>
            <a:ext cx="15037411" cy="326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9"/>
              </a:lnSpc>
              <a:spcBef>
                <a:spcPct val="0"/>
              </a:spcBef>
            </a:pPr>
            <a:r>
              <a:rPr lang="en-US" sz="5799">
                <a:solidFill>
                  <a:srgbClr val="3B3B3B"/>
                </a:solidFill>
                <a:latin typeface="Alice"/>
              </a:rPr>
              <a:t>KADES uygulaması, son yıllarda giderek artan kadına şiddet olaylarının önüne geçebilmek ve kadınlara yardım edebilmek amacıyla geliştirilmiş.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392</Words>
  <Application>Microsoft Office PowerPoint</Application>
  <PresentationFormat>Özel</PresentationFormat>
  <Paragraphs>57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Alice</vt:lpstr>
      <vt:lpstr>Nunito Sans Expanded</vt:lpstr>
      <vt:lpstr>Alice Bold</vt:lpstr>
      <vt:lpstr>Calibri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</dc:title>
  <cp:lastModifiedBy>Mega</cp:lastModifiedBy>
  <cp:revision>4</cp:revision>
  <dcterms:created xsi:type="dcterms:W3CDTF">2006-08-16T00:00:00Z</dcterms:created>
  <dcterms:modified xsi:type="dcterms:W3CDTF">2024-04-19T10:25:50Z</dcterms:modified>
  <dc:identifier>DAGC1sHpt0k</dc:identifier>
</cp:coreProperties>
</file>