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18288000" cy="10287000"/>
  <p:notesSz cx="6858000" cy="9144000"/>
  <p:embeddedFontLst>
    <p:embeddedFont>
      <p:font typeface="Rubik Semi-Bold" charset="1" panose="00000000000000000000"/>
      <p:regular r:id="rId22"/>
    </p:embeddedFont>
    <p:embeddedFont>
      <p:font typeface="Rubik Semi-Bold Italics" charset="1" panose="00000000000000000000"/>
      <p:regular r:id="rId23"/>
    </p:embeddedFont>
    <p:embeddedFont>
      <p:font typeface="Rubik Bold Italics" charset="1" panose="00000800000000000000"/>
      <p:regular r:id="rId24"/>
    </p:embeddedFont>
    <p:embeddedFont>
      <p:font typeface="Rubik Italics" charset="1" panose="00000000000000000000"/>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25" Target="fonts/font25.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6811455" y="-2267751"/>
            <a:ext cx="17545133" cy="1754513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1863735" y="-4841316"/>
            <a:ext cx="10287000" cy="10287000"/>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7" id="7"/>
            <p:cNvSpPr txBox="true"/>
            <p:nvPr/>
          </p:nvSpPr>
          <p:spPr>
            <a:xfrm>
              <a:off x="76200" y="57150"/>
              <a:ext cx="660400" cy="679450"/>
            </a:xfrm>
            <a:prstGeom prst="rect">
              <a:avLst/>
            </a:prstGeom>
          </p:spPr>
          <p:txBody>
            <a:bodyPr anchor="ctr" rtlCol="false" tIns="19392" lIns="19392" bIns="19392" rIns="19392"/>
            <a:lstStyle/>
            <a:p>
              <a:pPr algn="ctr">
                <a:lnSpc>
                  <a:spcPts val="1068"/>
                </a:lnSpc>
                <a:spcBef>
                  <a:spcPct val="0"/>
                </a:spcBef>
              </a:pPr>
            </a:p>
          </p:txBody>
        </p:sp>
      </p:grpSp>
      <p:sp>
        <p:nvSpPr>
          <p:cNvPr name="Freeform 8" id="8"/>
          <p:cNvSpPr/>
          <p:nvPr/>
        </p:nvSpPr>
        <p:spPr>
          <a:xfrm flipH="false" flipV="false" rot="0">
            <a:off x="14462635" y="650418"/>
            <a:ext cx="3091071" cy="3091071"/>
          </a:xfrm>
          <a:custGeom>
            <a:avLst/>
            <a:gdLst/>
            <a:ahLst/>
            <a:cxnLst/>
            <a:rect r="r" b="b" t="t" l="l"/>
            <a:pathLst>
              <a:path h="3091071" w="3091071">
                <a:moveTo>
                  <a:pt x="0" y="0"/>
                </a:moveTo>
                <a:lnTo>
                  <a:pt x="3091071" y="0"/>
                </a:lnTo>
                <a:lnTo>
                  <a:pt x="3091071" y="3091072"/>
                </a:lnTo>
                <a:lnTo>
                  <a:pt x="0" y="3091072"/>
                </a:lnTo>
                <a:lnTo>
                  <a:pt x="0" y="0"/>
                </a:lnTo>
                <a:close/>
              </a:path>
            </a:pathLst>
          </a:custGeom>
          <a:blipFill>
            <a:blip r:embed="rId2"/>
            <a:stretch>
              <a:fillRect l="0" t="0" r="0" b="0"/>
            </a:stretch>
          </a:blipFill>
        </p:spPr>
      </p:sp>
      <p:sp>
        <p:nvSpPr>
          <p:cNvPr name="TextBox 9" id="9"/>
          <p:cNvSpPr txBox="true"/>
          <p:nvPr/>
        </p:nvSpPr>
        <p:spPr>
          <a:xfrm rot="0">
            <a:off x="687759" y="2760013"/>
            <a:ext cx="8757438" cy="5390392"/>
          </a:xfrm>
          <a:prstGeom prst="rect">
            <a:avLst/>
          </a:prstGeom>
        </p:spPr>
        <p:txBody>
          <a:bodyPr anchor="t" rtlCol="false" tIns="0" lIns="0" bIns="0" rIns="0">
            <a:spAutoFit/>
          </a:bodyPr>
          <a:lstStyle/>
          <a:p>
            <a:pPr algn="l">
              <a:lnSpc>
                <a:spcPts val="8542"/>
              </a:lnSpc>
            </a:pPr>
            <a:r>
              <a:rPr lang="en-US" sz="7301">
                <a:solidFill>
                  <a:srgbClr val="191919"/>
                </a:solidFill>
                <a:latin typeface="Rubik Semi-Bold"/>
              </a:rPr>
              <a:t>TERCİH DANIŞMANLIĞI BİRİMLERİNİN UYMASI GEREKEN ESASLAR</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550730" y="1085850"/>
            <a:ext cx="6896236" cy="491490"/>
          </a:xfrm>
          <a:prstGeom prst="rect">
            <a:avLst/>
          </a:prstGeom>
        </p:spPr>
        <p:txBody>
          <a:bodyPr anchor="t" rtlCol="false" tIns="0" lIns="0" bIns="0" rIns="0">
            <a:spAutoFit/>
          </a:bodyPr>
          <a:lstStyle/>
          <a:p>
            <a:pPr algn="l">
              <a:lnSpc>
                <a:spcPts val="3600"/>
              </a:lnSpc>
            </a:pPr>
            <a:r>
              <a:rPr lang="en-US" sz="3600">
                <a:solidFill>
                  <a:srgbClr val="F8F6DF"/>
                </a:solidFill>
                <a:latin typeface="Rubik Semi-Bold Italics"/>
              </a:rPr>
              <a:t>UYULMASI GEREKEN ESASLAR</a:t>
            </a:r>
          </a:p>
        </p:txBody>
      </p:sp>
      <p:sp>
        <p:nvSpPr>
          <p:cNvPr name="TextBox 8" id="8"/>
          <p:cNvSpPr txBox="true"/>
          <p:nvPr/>
        </p:nvSpPr>
        <p:spPr>
          <a:xfrm rot="0">
            <a:off x="6676244" y="2953272"/>
            <a:ext cx="10837916" cy="5586096"/>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Rehber öğretmen/psikolojik danışmanlar e-Rehberlik Sistemi’ne https://mebbis.meb.gov.tr adresindeki T.C. Kimlik Numaralarına tanımlı olan hesapla giriş yapacaktır. </a:t>
            </a:r>
          </a:p>
          <a:p>
            <a:pPr algn="l" marL="626107" indent="-313054" lvl="1">
              <a:lnSpc>
                <a:spcPts val="4494"/>
              </a:lnSpc>
              <a:buFont typeface="Arial"/>
              <a:buChar char="•"/>
            </a:pPr>
            <a:r>
              <a:rPr lang="en-US" sz="2899">
                <a:solidFill>
                  <a:srgbClr val="F8F6DF"/>
                </a:solidFill>
                <a:latin typeface="Rubik Bold Italics"/>
              </a:rPr>
              <a:t>Rehber öğretmen/psikolojik danışmanlar tarafından tercih danışmanlığı hizmeti verilen öğrenci/bireyler T.C. Kimlik Numarası ile MEBBİS e-Rehberlik Sistemi/Tercih DanışmanlığıÖğretmen İşlemleri/Öğrenci Kayıt sekmesi kullanılarak tercih dönemi içerisinde sisteme işlenecektir.</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550730" y="1085850"/>
            <a:ext cx="6896236" cy="491490"/>
          </a:xfrm>
          <a:prstGeom prst="rect">
            <a:avLst/>
          </a:prstGeom>
        </p:spPr>
        <p:txBody>
          <a:bodyPr anchor="t" rtlCol="false" tIns="0" lIns="0" bIns="0" rIns="0">
            <a:spAutoFit/>
          </a:bodyPr>
          <a:lstStyle/>
          <a:p>
            <a:pPr algn="l">
              <a:lnSpc>
                <a:spcPts val="3600"/>
              </a:lnSpc>
            </a:pPr>
            <a:r>
              <a:rPr lang="en-US" sz="3600">
                <a:solidFill>
                  <a:srgbClr val="F8F6DF"/>
                </a:solidFill>
                <a:latin typeface="Rubik Semi-Bold Italics"/>
              </a:rPr>
              <a:t>UYULMASI GEREKEN ESASLAR</a:t>
            </a:r>
          </a:p>
        </p:txBody>
      </p:sp>
      <p:sp>
        <p:nvSpPr>
          <p:cNvPr name="TextBox 8" id="8"/>
          <p:cNvSpPr txBox="true"/>
          <p:nvPr/>
        </p:nvSpPr>
        <p:spPr>
          <a:xfrm rot="0">
            <a:off x="6676244" y="3277639"/>
            <a:ext cx="10837916" cy="3338196"/>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YKS tercih sürecinde herhangi bir okulda kaydı bulunmayan bireylere hizmet verilmesi durumunda eRehberlik Sistemi/Tercih Danışmanlığı-Öğretmen İşlemleri/Öğrenci Kayıt sekmesine bireyin T.C. Kimlik Numarası ile birlikte adı ve soyadının da sisteme işlenmesi gerekmektedir.</a:t>
            </a:r>
          </a:p>
        </p:txBody>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550730" y="1085850"/>
            <a:ext cx="6896236" cy="491490"/>
          </a:xfrm>
          <a:prstGeom prst="rect">
            <a:avLst/>
          </a:prstGeom>
        </p:spPr>
        <p:txBody>
          <a:bodyPr anchor="t" rtlCol="false" tIns="0" lIns="0" bIns="0" rIns="0">
            <a:spAutoFit/>
          </a:bodyPr>
          <a:lstStyle/>
          <a:p>
            <a:pPr algn="l">
              <a:lnSpc>
                <a:spcPts val="3600"/>
              </a:lnSpc>
            </a:pPr>
            <a:r>
              <a:rPr lang="en-US" sz="3600">
                <a:solidFill>
                  <a:srgbClr val="F8F6DF"/>
                </a:solidFill>
                <a:latin typeface="Rubik Semi-Bold Italics"/>
              </a:rPr>
              <a:t>UYULMASI GEREKEN ESASLAR</a:t>
            </a:r>
          </a:p>
        </p:txBody>
      </p:sp>
      <p:sp>
        <p:nvSpPr>
          <p:cNvPr name="TextBox 8" id="8"/>
          <p:cNvSpPr txBox="true"/>
          <p:nvPr/>
        </p:nvSpPr>
        <p:spPr>
          <a:xfrm rot="0">
            <a:off x="6676244" y="3277639"/>
            <a:ext cx="10837916" cy="3900171"/>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Deprem bölgesi illeri ile depremden etkilenerek diğer illerimize nakil giden öğrencilerimiz başta olmak üzere; tercih danışmanlığı sürecinde sağlık sorunları nedeniyle yüz yüze hizmetlerden yararlanamayacak olanlara gerektiğinde danışmanlık hizmeti ilgili okul müdürlükleri ve RAM’lar tarafından uzaktan çevirim içi olarak sunulabilecektir. </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180025" y="1085850"/>
            <a:ext cx="9375327" cy="948690"/>
          </a:xfrm>
          <a:prstGeom prst="rect">
            <a:avLst/>
          </a:prstGeom>
        </p:spPr>
        <p:txBody>
          <a:bodyPr anchor="t" rtlCol="false" tIns="0" lIns="0" bIns="0" rIns="0">
            <a:spAutoFit/>
          </a:bodyPr>
          <a:lstStyle/>
          <a:p>
            <a:pPr algn="ctr">
              <a:lnSpc>
                <a:spcPts val="3600"/>
              </a:lnSpc>
            </a:pPr>
            <a:r>
              <a:rPr lang="en-US" sz="3600">
                <a:solidFill>
                  <a:srgbClr val="F8F6DF"/>
                </a:solidFill>
                <a:latin typeface="Rubik Semi-Bold Italics"/>
              </a:rPr>
              <a:t>TERCİH DANIŞMANLIĞI BİRİMLERİNCE DİKKAT EDİLMESİ GEREKEN HUSUSLAR </a:t>
            </a:r>
          </a:p>
        </p:txBody>
      </p:sp>
      <p:sp>
        <p:nvSpPr>
          <p:cNvPr name="TextBox 8" id="8"/>
          <p:cNvSpPr txBox="true"/>
          <p:nvPr/>
        </p:nvSpPr>
        <p:spPr>
          <a:xfrm rot="0">
            <a:off x="6676244" y="2753902"/>
            <a:ext cx="10837916" cy="5586096"/>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Öğrencilere ilgi, değer ve yetenekleri doğrultusunda bir üst öğrenim kurumuna geçiş sürecinde rehberlik edilmesi, </a:t>
            </a:r>
          </a:p>
          <a:p>
            <a:pPr algn="l" marL="626107" indent="-313054" lvl="1">
              <a:lnSpc>
                <a:spcPts val="4494"/>
              </a:lnSpc>
              <a:buFont typeface="Arial"/>
              <a:buChar char="•"/>
            </a:pPr>
            <a:r>
              <a:rPr lang="en-US" sz="2899">
                <a:solidFill>
                  <a:srgbClr val="F8F6DF"/>
                </a:solidFill>
                <a:latin typeface="Rubik Bold Italics"/>
              </a:rPr>
              <a:t> Öğrenci ve velilere, karar verme sürecinde gereken rehberlik hizmetlerinin sunulması, </a:t>
            </a:r>
          </a:p>
          <a:p>
            <a:pPr algn="l" marL="626107" indent="-313054" lvl="1">
              <a:lnSpc>
                <a:spcPts val="4494"/>
              </a:lnSpc>
              <a:buFont typeface="Arial"/>
              <a:buChar char="•"/>
            </a:pPr>
            <a:r>
              <a:rPr lang="en-US" sz="2899">
                <a:solidFill>
                  <a:srgbClr val="F8F6DF"/>
                </a:solidFill>
                <a:latin typeface="Rubik Bold Italics"/>
              </a:rPr>
              <a:t>Öğrencilerin üst öğrenim kurumlarına yerleşmeleri aşamasında ailelerinin sosyo-ekonomik koşulları da dikkate alınarak sağlıklı karar verebilmelerine katkı sunulması</a:t>
            </a:r>
          </a:p>
          <a:p>
            <a:pPr algn="l">
              <a:lnSpc>
                <a:spcPts val="4494"/>
              </a:lnSpc>
            </a:pPr>
          </a:p>
        </p:txBody>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180025" y="1085850"/>
            <a:ext cx="9375327" cy="948690"/>
          </a:xfrm>
          <a:prstGeom prst="rect">
            <a:avLst/>
          </a:prstGeom>
        </p:spPr>
        <p:txBody>
          <a:bodyPr anchor="t" rtlCol="false" tIns="0" lIns="0" bIns="0" rIns="0">
            <a:spAutoFit/>
          </a:bodyPr>
          <a:lstStyle/>
          <a:p>
            <a:pPr algn="ctr">
              <a:lnSpc>
                <a:spcPts val="3600"/>
              </a:lnSpc>
            </a:pPr>
            <a:r>
              <a:rPr lang="en-US" sz="3600">
                <a:solidFill>
                  <a:srgbClr val="F8F6DF"/>
                </a:solidFill>
                <a:latin typeface="Rubik Semi-Bold Italics"/>
              </a:rPr>
              <a:t>TERCİH DANIŞMANLIĞI BİRİMLERİNCE DİKKAT EDİLMESİ GEREKEN HUSUSLAR </a:t>
            </a:r>
          </a:p>
        </p:txBody>
      </p:sp>
      <p:sp>
        <p:nvSpPr>
          <p:cNvPr name="TextBox 8" id="8"/>
          <p:cNvSpPr txBox="true"/>
          <p:nvPr/>
        </p:nvSpPr>
        <p:spPr>
          <a:xfrm rot="0">
            <a:off x="6676244" y="2568549"/>
            <a:ext cx="10837916" cy="5586096"/>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Tercih edilecek eğitim-öğretim kurumlarının, özel durumu olan öğrencilere (özel eğitim ihtiyacı olan öğrenciler, okul birincileri, yerleştirme kılavuzlarının öngördüğü başarılı öğrenciler vb.) ilişkin koşullarının öğrenci ve veliye açıklanması, </a:t>
            </a:r>
          </a:p>
          <a:p>
            <a:pPr algn="l" marL="626107" indent="-313054" lvl="1">
              <a:lnSpc>
                <a:spcPts val="4494"/>
              </a:lnSpc>
              <a:buFont typeface="Arial"/>
              <a:buChar char="•"/>
            </a:pPr>
            <a:r>
              <a:rPr lang="en-US" sz="2899">
                <a:solidFill>
                  <a:srgbClr val="F8F6DF"/>
                </a:solidFill>
                <a:latin typeface="Rubik Bold Italics"/>
              </a:rPr>
              <a:t> Öğrenci ve velinin birbirlerinden farklı istek ve beklentilerinin olabileceği göz önünde bulundurularak bu durumun bütünsel bir bakış açısıyla değerlendirilmesi; öğrenci ve velilerin bu çerçevede yönlendirilmesi gerekmektedir.</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9322622" y="2261107"/>
            <a:ext cx="14693215" cy="1469321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sp>
        <p:nvSpPr>
          <p:cNvPr name="Freeform 5" id="5"/>
          <p:cNvSpPr/>
          <p:nvPr/>
        </p:nvSpPr>
        <p:spPr>
          <a:xfrm flipH="false" flipV="false" rot="1376512">
            <a:off x="11099819" y="4270368"/>
            <a:ext cx="5359527" cy="5192042"/>
          </a:xfrm>
          <a:custGeom>
            <a:avLst/>
            <a:gdLst/>
            <a:ahLst/>
            <a:cxnLst/>
            <a:rect r="r" b="b" t="t" l="l"/>
            <a:pathLst>
              <a:path h="5192042" w="5359527">
                <a:moveTo>
                  <a:pt x="0" y="0"/>
                </a:moveTo>
                <a:lnTo>
                  <a:pt x="5359527" y="0"/>
                </a:lnTo>
                <a:lnTo>
                  <a:pt x="5359527" y="5192042"/>
                </a:lnTo>
                <a:lnTo>
                  <a:pt x="0" y="519204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5557351" y="218020"/>
            <a:ext cx="1922559" cy="1922559"/>
          </a:xfrm>
          <a:custGeom>
            <a:avLst/>
            <a:gdLst/>
            <a:ahLst/>
            <a:cxnLst/>
            <a:rect r="r" b="b" t="t" l="l"/>
            <a:pathLst>
              <a:path h="1922559" w="1922559">
                <a:moveTo>
                  <a:pt x="0" y="0"/>
                </a:moveTo>
                <a:lnTo>
                  <a:pt x="1922559" y="0"/>
                </a:lnTo>
                <a:lnTo>
                  <a:pt x="1922559" y="1922558"/>
                </a:lnTo>
                <a:lnTo>
                  <a:pt x="0" y="1922558"/>
                </a:lnTo>
                <a:lnTo>
                  <a:pt x="0" y="0"/>
                </a:lnTo>
                <a:close/>
              </a:path>
            </a:pathLst>
          </a:custGeom>
          <a:blipFill>
            <a:blip r:embed="rId4"/>
            <a:stretch>
              <a:fillRect l="0" t="0" r="0" b="0"/>
            </a:stretch>
          </a:blipFill>
        </p:spPr>
      </p:sp>
      <p:sp>
        <p:nvSpPr>
          <p:cNvPr name="TextBox 7" id="7"/>
          <p:cNvSpPr txBox="true"/>
          <p:nvPr/>
        </p:nvSpPr>
        <p:spPr>
          <a:xfrm rot="0">
            <a:off x="1028700" y="1095375"/>
            <a:ext cx="6360293" cy="506095"/>
          </a:xfrm>
          <a:prstGeom prst="rect">
            <a:avLst/>
          </a:prstGeom>
        </p:spPr>
        <p:txBody>
          <a:bodyPr anchor="t" rtlCol="false" tIns="0" lIns="0" bIns="0" rIns="0">
            <a:spAutoFit/>
          </a:bodyPr>
          <a:lstStyle/>
          <a:p>
            <a:pPr algn="l">
              <a:lnSpc>
                <a:spcPts val="3799"/>
              </a:lnSpc>
            </a:pPr>
            <a:r>
              <a:rPr lang="en-US" sz="3799">
                <a:solidFill>
                  <a:srgbClr val="F8F6DF"/>
                </a:solidFill>
                <a:latin typeface="Rubik Semi-Bold"/>
              </a:rPr>
              <a:t>İletişim</a:t>
            </a:r>
          </a:p>
        </p:txBody>
      </p:sp>
      <p:sp>
        <p:nvSpPr>
          <p:cNvPr name="TextBox 8" id="8"/>
          <p:cNvSpPr txBox="true"/>
          <p:nvPr/>
        </p:nvSpPr>
        <p:spPr>
          <a:xfrm rot="0">
            <a:off x="1028700" y="4955147"/>
            <a:ext cx="7143688" cy="932815"/>
          </a:xfrm>
          <a:prstGeom prst="rect">
            <a:avLst/>
          </a:prstGeom>
        </p:spPr>
        <p:txBody>
          <a:bodyPr anchor="t" rtlCol="false" tIns="0" lIns="0" bIns="0" rIns="0">
            <a:spAutoFit/>
          </a:bodyPr>
          <a:lstStyle/>
          <a:p>
            <a:pPr algn="l">
              <a:lnSpc>
                <a:spcPts val="2419"/>
              </a:lnSpc>
            </a:pPr>
            <a:r>
              <a:rPr lang="en-US" sz="2199">
                <a:solidFill>
                  <a:srgbClr val="F8F6DF"/>
                </a:solidFill>
                <a:latin typeface="Rubik Bold Italics"/>
              </a:rPr>
              <a:t>Ayrıca, bizi sosyal medya platformlarında da takip edebilirsiniz:</a:t>
            </a:r>
          </a:p>
          <a:p>
            <a:pPr algn="l">
              <a:lnSpc>
                <a:spcPts val="2419"/>
              </a:lnSpc>
            </a:pPr>
          </a:p>
        </p:txBody>
      </p:sp>
      <p:sp>
        <p:nvSpPr>
          <p:cNvPr name="TextBox 9" id="9"/>
          <p:cNvSpPr txBox="true"/>
          <p:nvPr/>
        </p:nvSpPr>
        <p:spPr>
          <a:xfrm rot="0">
            <a:off x="2446207" y="2556752"/>
            <a:ext cx="4942786" cy="1445895"/>
          </a:xfrm>
          <a:prstGeom prst="rect">
            <a:avLst/>
          </a:prstGeom>
        </p:spPr>
        <p:txBody>
          <a:bodyPr anchor="t" rtlCol="false" tIns="0" lIns="0" bIns="0" rIns="0">
            <a:spAutoFit/>
          </a:bodyPr>
          <a:lstStyle/>
          <a:p>
            <a:pPr algn="l">
              <a:lnSpc>
                <a:spcPts val="2310"/>
              </a:lnSpc>
            </a:pPr>
            <a:r>
              <a:rPr lang="en-US" sz="2100">
                <a:solidFill>
                  <a:srgbClr val="F8F6DF"/>
                </a:solidFill>
                <a:latin typeface="Rubik Italics"/>
              </a:rPr>
              <a:t>03247743000</a:t>
            </a:r>
          </a:p>
          <a:p>
            <a:pPr algn="l">
              <a:lnSpc>
                <a:spcPts val="2310"/>
              </a:lnSpc>
            </a:pPr>
            <a:r>
              <a:rPr lang="en-US" sz="2100">
                <a:solidFill>
                  <a:srgbClr val="F8F6DF"/>
                </a:solidFill>
                <a:latin typeface="Rubik Italics"/>
              </a:rPr>
              <a:t>mutram.meb.k12.tr</a:t>
            </a:r>
          </a:p>
          <a:p>
            <a:pPr algn="l">
              <a:lnSpc>
                <a:spcPts val="2310"/>
              </a:lnSpc>
            </a:pPr>
            <a:r>
              <a:rPr lang="en-US" sz="2100">
                <a:solidFill>
                  <a:srgbClr val="F8F6DF"/>
                </a:solidFill>
                <a:latin typeface="Rubik Italics"/>
              </a:rPr>
              <a:t>Deveci Mah. Selamlı Cad. Mut Özdemirler Anadolu Lisesi Blok No:1 Mut/MERSİN</a:t>
            </a:r>
          </a:p>
        </p:txBody>
      </p:sp>
      <p:sp>
        <p:nvSpPr>
          <p:cNvPr name="TextBox 10" id="10"/>
          <p:cNvSpPr txBox="true"/>
          <p:nvPr/>
        </p:nvSpPr>
        <p:spPr>
          <a:xfrm rot="0">
            <a:off x="1028700" y="2556752"/>
            <a:ext cx="1787292" cy="874395"/>
          </a:xfrm>
          <a:prstGeom prst="rect">
            <a:avLst/>
          </a:prstGeom>
        </p:spPr>
        <p:txBody>
          <a:bodyPr anchor="t" rtlCol="false" tIns="0" lIns="0" bIns="0" rIns="0">
            <a:spAutoFit/>
          </a:bodyPr>
          <a:lstStyle/>
          <a:p>
            <a:pPr algn="l">
              <a:lnSpc>
                <a:spcPts val="2310"/>
              </a:lnSpc>
            </a:pPr>
            <a:r>
              <a:rPr lang="en-US" sz="2100">
                <a:solidFill>
                  <a:srgbClr val="F8F6DF"/>
                </a:solidFill>
                <a:latin typeface="Rubik Italics"/>
              </a:rPr>
              <a:t>Telefon:</a:t>
            </a:r>
          </a:p>
          <a:p>
            <a:pPr algn="l">
              <a:lnSpc>
                <a:spcPts val="2310"/>
              </a:lnSpc>
            </a:pPr>
            <a:r>
              <a:rPr lang="en-US" sz="2100">
                <a:solidFill>
                  <a:srgbClr val="F8F6DF"/>
                </a:solidFill>
                <a:latin typeface="Rubik Italics"/>
              </a:rPr>
              <a:t>Web Sitesi:</a:t>
            </a:r>
          </a:p>
          <a:p>
            <a:pPr algn="l">
              <a:lnSpc>
                <a:spcPts val="2310"/>
              </a:lnSpc>
            </a:pPr>
            <a:r>
              <a:rPr lang="en-US" sz="2100">
                <a:solidFill>
                  <a:srgbClr val="F8F6DF"/>
                </a:solidFill>
                <a:latin typeface="Rubik Italics"/>
              </a:rPr>
              <a:t>Adres:</a:t>
            </a:r>
          </a:p>
        </p:txBody>
      </p:sp>
      <p:sp>
        <p:nvSpPr>
          <p:cNvPr name="TextBox 11" id="11"/>
          <p:cNvSpPr txBox="true"/>
          <p:nvPr/>
        </p:nvSpPr>
        <p:spPr>
          <a:xfrm rot="0">
            <a:off x="1028700" y="5448542"/>
            <a:ext cx="3385958" cy="932815"/>
          </a:xfrm>
          <a:prstGeom prst="rect">
            <a:avLst/>
          </a:prstGeom>
        </p:spPr>
        <p:txBody>
          <a:bodyPr anchor="t" rtlCol="false" tIns="0" lIns="0" bIns="0" rIns="0">
            <a:spAutoFit/>
          </a:bodyPr>
          <a:lstStyle/>
          <a:p>
            <a:pPr algn="l">
              <a:lnSpc>
                <a:spcPts val="2419"/>
              </a:lnSpc>
            </a:pPr>
          </a:p>
          <a:p>
            <a:pPr algn="l">
              <a:lnSpc>
                <a:spcPts val="2419"/>
              </a:lnSpc>
            </a:pPr>
            <a:r>
              <a:rPr lang="en-US" sz="2199">
                <a:solidFill>
                  <a:srgbClr val="F8F6DF"/>
                </a:solidFill>
                <a:latin typeface="Rubik Italics"/>
              </a:rPr>
              <a:t>Twitter:Mutram33</a:t>
            </a:r>
          </a:p>
          <a:p>
            <a:pPr algn="l">
              <a:lnSpc>
                <a:spcPts val="2419"/>
              </a:lnSpc>
            </a:pPr>
            <a:r>
              <a:rPr lang="en-US" sz="2199">
                <a:solidFill>
                  <a:srgbClr val="F8F6DF"/>
                </a:solidFill>
                <a:latin typeface="Rubik Italics"/>
              </a:rPr>
              <a:t>Instagram:mutram33</a:t>
            </a:r>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8F6DF"/>
        </a:solidFill>
      </p:bgPr>
    </p:bg>
    <p:spTree>
      <p:nvGrpSpPr>
        <p:cNvPr id="1" name=""/>
        <p:cNvGrpSpPr/>
        <p:nvPr/>
      </p:nvGrpSpPr>
      <p:grpSpPr>
        <a:xfrm>
          <a:off x="0" y="0"/>
          <a:ext cx="0" cy="0"/>
          <a:chOff x="0" y="0"/>
          <a:chExt cx="0" cy="0"/>
        </a:xfrm>
      </p:grpSpPr>
      <p:grpSp>
        <p:nvGrpSpPr>
          <p:cNvPr name="Group 2" id="2"/>
          <p:cNvGrpSpPr/>
          <p:nvPr/>
        </p:nvGrpSpPr>
        <p:grpSpPr>
          <a:xfrm rot="0">
            <a:off x="-14669987" y="5143500"/>
            <a:ext cx="47627973" cy="4762797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6238"/>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sp>
        <p:nvSpPr>
          <p:cNvPr name="Freeform 5" id="5"/>
          <p:cNvSpPr/>
          <p:nvPr/>
        </p:nvSpPr>
        <p:spPr>
          <a:xfrm flipH="false" flipV="false" rot="0">
            <a:off x="7858354" y="2329768"/>
            <a:ext cx="2571293" cy="2571293"/>
          </a:xfrm>
          <a:custGeom>
            <a:avLst/>
            <a:gdLst/>
            <a:ahLst/>
            <a:cxnLst/>
            <a:rect r="r" b="b" t="t" l="l"/>
            <a:pathLst>
              <a:path h="2571293" w="2571293">
                <a:moveTo>
                  <a:pt x="0" y="0"/>
                </a:moveTo>
                <a:lnTo>
                  <a:pt x="2571292" y="0"/>
                </a:lnTo>
                <a:lnTo>
                  <a:pt x="2571292" y="2571293"/>
                </a:lnTo>
                <a:lnTo>
                  <a:pt x="0" y="2571293"/>
                </a:lnTo>
                <a:lnTo>
                  <a:pt x="0" y="0"/>
                </a:lnTo>
                <a:close/>
              </a:path>
            </a:pathLst>
          </a:custGeom>
          <a:blipFill>
            <a:blip r:embed="rId2"/>
            <a:stretch>
              <a:fillRect l="0" t="0" r="0" b="0"/>
            </a:stretch>
          </a:blipFill>
        </p:spPr>
      </p:sp>
      <p:sp>
        <p:nvSpPr>
          <p:cNvPr name="TextBox 6" id="6"/>
          <p:cNvSpPr txBox="true"/>
          <p:nvPr/>
        </p:nvSpPr>
        <p:spPr>
          <a:xfrm rot="0">
            <a:off x="384753" y="451434"/>
            <a:ext cx="17518495" cy="1878334"/>
          </a:xfrm>
          <a:prstGeom prst="rect">
            <a:avLst/>
          </a:prstGeom>
        </p:spPr>
        <p:txBody>
          <a:bodyPr anchor="t" rtlCol="false" tIns="0" lIns="0" bIns="0" rIns="0">
            <a:spAutoFit/>
          </a:bodyPr>
          <a:lstStyle/>
          <a:p>
            <a:pPr algn="ctr">
              <a:lnSpc>
                <a:spcPts val="7200"/>
              </a:lnSpc>
            </a:pPr>
            <a:r>
              <a:rPr lang="en-US" sz="7200">
                <a:solidFill>
                  <a:srgbClr val="191919"/>
                </a:solidFill>
                <a:latin typeface="Rubik Semi-Bold Italics"/>
              </a:rPr>
              <a:t>MUT REHBERLİK VE ARAŞTIRMA MERKEZİ</a:t>
            </a:r>
          </a:p>
        </p:txBody>
      </p:sp>
      <p:sp>
        <p:nvSpPr>
          <p:cNvPr name="TextBox 7" id="7"/>
          <p:cNvSpPr txBox="true"/>
          <p:nvPr/>
        </p:nvSpPr>
        <p:spPr>
          <a:xfrm rot="0">
            <a:off x="4495767" y="6887019"/>
            <a:ext cx="9296466" cy="459740"/>
          </a:xfrm>
          <a:prstGeom prst="rect">
            <a:avLst/>
          </a:prstGeom>
        </p:spPr>
        <p:txBody>
          <a:bodyPr anchor="t" rtlCol="false" tIns="0" lIns="0" bIns="0" rIns="0">
            <a:spAutoFit/>
          </a:bodyPr>
          <a:lstStyle/>
          <a:p>
            <a:pPr algn="ctr">
              <a:lnSpc>
                <a:spcPts val="3520"/>
              </a:lnSpc>
            </a:pPr>
            <a:r>
              <a:rPr lang="en-US" sz="3200">
                <a:solidFill>
                  <a:srgbClr val="F8F6DF"/>
                </a:solidFill>
                <a:latin typeface="Rubik Italics"/>
              </a:rPr>
              <a:t>BİZİ DİNLEDİĞİNİZ İÇİN TEŞEKKÜR EDERİZ..</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382000" y="1514971"/>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Italics"/>
              </a:rPr>
              <a:t>TERCİH DANIŞMANLIĞI BİRİMLERİNİN KURULMASI</a:t>
            </a:r>
          </a:p>
        </p:txBody>
      </p:sp>
      <p:sp>
        <p:nvSpPr>
          <p:cNvPr name="TextBox 8" id="8"/>
          <p:cNvSpPr txBox="true"/>
          <p:nvPr/>
        </p:nvSpPr>
        <p:spPr>
          <a:xfrm rot="0">
            <a:off x="6676244" y="3829812"/>
            <a:ext cx="11098714" cy="3086481"/>
          </a:xfrm>
          <a:prstGeom prst="rect">
            <a:avLst/>
          </a:prstGeom>
        </p:spPr>
        <p:txBody>
          <a:bodyPr anchor="t" rtlCol="false" tIns="0" lIns="0" bIns="0" rIns="0">
            <a:spAutoFit/>
          </a:bodyPr>
          <a:lstStyle/>
          <a:p>
            <a:pPr algn="l" marL="669286" indent="-334643" lvl="1">
              <a:lnSpc>
                <a:spcPts val="4091"/>
              </a:lnSpc>
              <a:buFont typeface="Arial"/>
              <a:buChar char="•"/>
            </a:pPr>
            <a:r>
              <a:rPr lang="en-US" sz="3099">
                <a:solidFill>
                  <a:srgbClr val="F8F6DF"/>
                </a:solidFill>
                <a:latin typeface="Rubik Bold Italics"/>
              </a:rPr>
              <a:t>Millî Eğitim Bakanlığına bağlı olarak faaliyet gösteren resmi okullardan 8. sınıf öğrencisi bulunan ortaokullar, 12. sınıf öğrencisi bulunan liseler, meslek eğitim merkezleri, halk eğitimler ve ülke genelindeki RAM’ların tamamında tercih danışmanlığı birimlerinin kurulması zorunludur.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034464" y="1095375"/>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a:rPr>
              <a:t>TERCİH DANIŞMANLIĞI BİRİMLERİNİN KURULMASI</a:t>
            </a:r>
          </a:p>
        </p:txBody>
      </p:sp>
      <p:sp>
        <p:nvSpPr>
          <p:cNvPr name="TextBox 8" id="8"/>
          <p:cNvSpPr txBox="true"/>
          <p:nvPr/>
        </p:nvSpPr>
        <p:spPr>
          <a:xfrm rot="0">
            <a:off x="6676244" y="2792349"/>
            <a:ext cx="11098714" cy="7207377"/>
          </a:xfrm>
          <a:prstGeom prst="rect">
            <a:avLst/>
          </a:prstGeom>
        </p:spPr>
        <p:txBody>
          <a:bodyPr anchor="t" rtlCol="false" tIns="0" lIns="0" bIns="0" rIns="0">
            <a:spAutoFit/>
          </a:bodyPr>
          <a:lstStyle/>
          <a:p>
            <a:pPr algn="l" marL="626107" indent="-313054" lvl="1">
              <a:lnSpc>
                <a:spcPts val="3827"/>
              </a:lnSpc>
              <a:buFont typeface="Arial"/>
              <a:buChar char="•"/>
            </a:pPr>
            <a:r>
              <a:rPr lang="en-US" sz="2899">
                <a:solidFill>
                  <a:srgbClr val="F8F6DF"/>
                </a:solidFill>
                <a:latin typeface="Rubik Bold Italics"/>
              </a:rPr>
              <a:t>Her tercih danışmanlığı birimi, 1 (bir) rehber öğretmen/psikolojik danışmandan oluşur. </a:t>
            </a:r>
          </a:p>
          <a:p>
            <a:pPr algn="l" marL="626107" indent="-313054" lvl="1">
              <a:lnSpc>
                <a:spcPts val="3827"/>
              </a:lnSpc>
              <a:buFont typeface="Arial"/>
              <a:buChar char="•"/>
            </a:pPr>
            <a:r>
              <a:rPr lang="en-US" sz="2899">
                <a:solidFill>
                  <a:srgbClr val="F8F6DF"/>
                </a:solidFill>
                <a:latin typeface="Rubik Bold Italics"/>
              </a:rPr>
              <a:t>Her rehber öğretmen/psikolojik danışmanın fiilen görev yaptığı okulun öğrencilerine hizmet vereceği şekilde kurulur. </a:t>
            </a:r>
          </a:p>
          <a:p>
            <a:pPr algn="l" marL="626107" indent="-313054" lvl="1">
              <a:lnSpc>
                <a:spcPts val="3827"/>
              </a:lnSpc>
              <a:buFont typeface="Arial"/>
              <a:buChar char="•"/>
            </a:pPr>
            <a:r>
              <a:rPr lang="en-US" sz="2899">
                <a:solidFill>
                  <a:srgbClr val="F8F6DF"/>
                </a:solidFill>
                <a:latin typeface="Rubik Bold Italics"/>
              </a:rPr>
              <a:t>Okuldaki 8. ve 12. sınıf öğrenci sayısı ile rehber öğretmen/psikolojik danışman sayısı göz önüne alınarak bir okulda birden fazla tercih danışmanlığı birimi de kurulabilir.</a:t>
            </a:r>
          </a:p>
          <a:p>
            <a:pPr algn="l" marL="626107" indent="-313054" lvl="1">
              <a:lnSpc>
                <a:spcPts val="3827"/>
              </a:lnSpc>
              <a:buFont typeface="Arial"/>
              <a:buChar char="•"/>
            </a:pPr>
            <a:r>
              <a:rPr lang="en-US" sz="2899">
                <a:solidFill>
                  <a:srgbClr val="F8F6DF"/>
                </a:solidFill>
                <a:latin typeface="Rubik Bold Italics"/>
              </a:rPr>
              <a:t> Rehber öğretmen/psikolojik danışmanı bulunmayan okullardaki tercih danışmanlığı hizmeti söz konusu okulların, sorumluluk bölgelerinde bulundukları RAM’larda kurulan tercih danışmanlığı birimlerince verilir. </a:t>
            </a:r>
          </a:p>
          <a:p>
            <a:pPr algn="l">
              <a:lnSpc>
                <a:spcPts val="3299"/>
              </a:lnSpc>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034464" y="1095375"/>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Italics"/>
              </a:rPr>
              <a:t>TERCİH DANIŞMANLIĞI BİRİMLERİNİN KURULMASI</a:t>
            </a:r>
          </a:p>
        </p:txBody>
      </p:sp>
      <p:sp>
        <p:nvSpPr>
          <p:cNvPr name="TextBox 8" id="8"/>
          <p:cNvSpPr txBox="true"/>
          <p:nvPr/>
        </p:nvSpPr>
        <p:spPr>
          <a:xfrm rot="0">
            <a:off x="6676244" y="2872486"/>
            <a:ext cx="11098714" cy="6385814"/>
          </a:xfrm>
          <a:prstGeom prst="rect">
            <a:avLst/>
          </a:prstGeom>
        </p:spPr>
        <p:txBody>
          <a:bodyPr anchor="t" rtlCol="false" tIns="0" lIns="0" bIns="0" rIns="0">
            <a:spAutoFit/>
          </a:bodyPr>
          <a:lstStyle/>
          <a:p>
            <a:pPr algn="l" marL="604518" indent="-302259" lvl="1">
              <a:lnSpc>
                <a:spcPts val="4227"/>
              </a:lnSpc>
              <a:buFont typeface="Arial"/>
              <a:buChar char="•"/>
            </a:pPr>
            <a:r>
              <a:rPr lang="en-US" sz="2799">
                <a:solidFill>
                  <a:srgbClr val="F8F6DF"/>
                </a:solidFill>
                <a:latin typeface="Rubik Bold Italics"/>
              </a:rPr>
              <a:t>RAM’larda görev yapan rehber öğretmen/psikolojik danışmanlar ihtiyaç halinde rehber öğretmen/psikolojik danışmanı bulunmayan birden fazla okulda da görevlendirilebilir. </a:t>
            </a:r>
          </a:p>
          <a:p>
            <a:pPr algn="l" marL="604518" indent="-302259" lvl="1">
              <a:lnSpc>
                <a:spcPts val="4227"/>
              </a:lnSpc>
              <a:buFont typeface="Arial"/>
              <a:buChar char="•"/>
            </a:pPr>
            <a:r>
              <a:rPr lang="en-US" sz="2799">
                <a:solidFill>
                  <a:srgbClr val="F8F6DF"/>
                </a:solidFill>
                <a:latin typeface="Rubik Bold Italics"/>
              </a:rPr>
              <a:t>Yapılan planlama neticesinde RAM’larda görev yapan rehber öğretmen/psikolojik danışman sayısının rehber öğretmen/psikolojik danışmanı bulunmayan okullardaki birim ihtiyacını karşılamayacağı durumlarda; diğer okul ve kurumlarda (okul öncesi, ilkokul, bilim ve sanat merkezleri) görev yapan rehber öğretmen/psikolojik danışmanlar gönüllülük esasına uygun olarak söz konusu mevzuat kapsamında görevlendirilebilir.</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034464" y="1095375"/>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Italics"/>
              </a:rPr>
              <a:t>TERCİH DANIŞMANLIĞI BİRİMLERİNİN KURULMASI</a:t>
            </a:r>
          </a:p>
        </p:txBody>
      </p:sp>
      <p:sp>
        <p:nvSpPr>
          <p:cNvPr name="TextBox 8" id="8"/>
          <p:cNvSpPr txBox="true"/>
          <p:nvPr/>
        </p:nvSpPr>
        <p:spPr>
          <a:xfrm rot="0">
            <a:off x="6676244" y="3356252"/>
            <a:ext cx="11098714" cy="4608576"/>
          </a:xfrm>
          <a:prstGeom prst="rect">
            <a:avLst/>
          </a:prstGeom>
        </p:spPr>
        <p:txBody>
          <a:bodyPr anchor="t" rtlCol="false" tIns="0" lIns="0" bIns="0" rIns="0">
            <a:spAutoFit/>
          </a:bodyPr>
          <a:lstStyle/>
          <a:p>
            <a:pPr algn="l" marL="582928" indent="-291464" lvl="1">
              <a:lnSpc>
                <a:spcPts val="4076"/>
              </a:lnSpc>
              <a:buFont typeface="Arial"/>
              <a:buChar char="•"/>
            </a:pPr>
            <a:r>
              <a:rPr lang="en-US" sz="2699">
                <a:solidFill>
                  <a:srgbClr val="F8F6DF"/>
                </a:solidFill>
                <a:latin typeface="Rubik Bold Italics"/>
              </a:rPr>
              <a:t>Tercih danışmanlığı birimleri, danışmanlık hizmetini yüz yüze verecektir. Ancak RAM’da kurulan tercih danışmanlığı birimleri il/ilçenin şartlarına uygun olarak söz konusu hizmetleri yüz yüze ve/veya uzaktan verebilecektir. </a:t>
            </a:r>
          </a:p>
          <a:p>
            <a:pPr algn="l" marL="582928" indent="-291464" lvl="1">
              <a:lnSpc>
                <a:spcPts val="4076"/>
              </a:lnSpc>
              <a:buFont typeface="Arial"/>
              <a:buChar char="•"/>
            </a:pPr>
            <a:r>
              <a:rPr lang="en-US" sz="2699">
                <a:solidFill>
                  <a:srgbClr val="F8F6DF"/>
                </a:solidFill>
                <a:latin typeface="Rubik Bold Italics"/>
              </a:rPr>
              <a:t>1 (bir) rehber öğretmen/psikolojik danışman, 1 (bir) tercih danışmanlığı döneminde görevlendirilir. LGS ve YKS tercih dönemlerinin farklı tarihlerde olması durumunda aynı rehber öğretmen/psikolojik danışman her iki tercih danışmanlığı döneminde de görevlendirilebilir.</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034464" y="1095375"/>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Italics"/>
              </a:rPr>
              <a:t>TERCİH DANIŞMANLIĞI BİRİMLERİNİN KURULMASI</a:t>
            </a:r>
          </a:p>
        </p:txBody>
      </p:sp>
      <p:sp>
        <p:nvSpPr>
          <p:cNvPr name="TextBox 8" id="8"/>
          <p:cNvSpPr txBox="true"/>
          <p:nvPr/>
        </p:nvSpPr>
        <p:spPr>
          <a:xfrm rot="0">
            <a:off x="6838427" y="3356252"/>
            <a:ext cx="11098714" cy="3286252"/>
          </a:xfrm>
          <a:prstGeom prst="rect">
            <a:avLst/>
          </a:prstGeom>
        </p:spPr>
        <p:txBody>
          <a:bodyPr anchor="t" rtlCol="false" tIns="0" lIns="0" bIns="0" rIns="0">
            <a:spAutoFit/>
          </a:bodyPr>
          <a:lstStyle/>
          <a:p>
            <a:pPr algn="l" marL="626107" indent="-313054" lvl="1">
              <a:lnSpc>
                <a:spcPts val="4378"/>
              </a:lnSpc>
              <a:buFont typeface="Arial"/>
              <a:buChar char="•"/>
            </a:pPr>
            <a:r>
              <a:rPr lang="en-US" sz="2899">
                <a:solidFill>
                  <a:srgbClr val="F8F6DF"/>
                </a:solidFill>
                <a:latin typeface="Rubik Bold Italics"/>
              </a:rPr>
              <a:t>Tercih danışmanlığı birimleri tercihlerin alındığı dönemlerde görev yapacak olup nakil ve ek yerleştirme dönemlerinde görev yapmayacaklardır. </a:t>
            </a:r>
          </a:p>
          <a:p>
            <a:pPr algn="l" marL="626107" indent="-313054" lvl="1">
              <a:lnSpc>
                <a:spcPts val="4378"/>
              </a:lnSpc>
              <a:buFont typeface="Arial"/>
              <a:buChar char="•"/>
            </a:pPr>
            <a:r>
              <a:rPr lang="en-US" sz="2899">
                <a:solidFill>
                  <a:srgbClr val="F8F6DF"/>
                </a:solidFill>
                <a:latin typeface="Rubik Bold Italics"/>
              </a:rPr>
              <a:t> Tercih danışmanlığı birimleri tercihlerin alındığı dönemlerde hafta içi mesai saatlerinde görev yapacaklardır.</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6034464" y="1095375"/>
            <a:ext cx="10737270" cy="982345"/>
          </a:xfrm>
          <a:prstGeom prst="rect">
            <a:avLst/>
          </a:prstGeom>
        </p:spPr>
        <p:txBody>
          <a:bodyPr anchor="t" rtlCol="false" tIns="0" lIns="0" bIns="0" rIns="0">
            <a:spAutoFit/>
          </a:bodyPr>
          <a:lstStyle/>
          <a:p>
            <a:pPr algn="ctr">
              <a:lnSpc>
                <a:spcPts val="3799"/>
              </a:lnSpc>
            </a:pPr>
            <a:r>
              <a:rPr lang="en-US" sz="3799">
                <a:solidFill>
                  <a:srgbClr val="F8F6DF"/>
                </a:solidFill>
                <a:latin typeface="Rubik Semi-Bold Italics"/>
              </a:rPr>
              <a:t>TERCİH DANIŞMANLIĞI BİRİMLERİNİN KURULMASI</a:t>
            </a:r>
          </a:p>
        </p:txBody>
      </p:sp>
      <p:sp>
        <p:nvSpPr>
          <p:cNvPr name="TextBox 8" id="8"/>
          <p:cNvSpPr txBox="true"/>
          <p:nvPr/>
        </p:nvSpPr>
        <p:spPr>
          <a:xfrm rot="0">
            <a:off x="6838427" y="3356252"/>
            <a:ext cx="11098714" cy="2733802"/>
          </a:xfrm>
          <a:prstGeom prst="rect">
            <a:avLst/>
          </a:prstGeom>
        </p:spPr>
        <p:txBody>
          <a:bodyPr anchor="t" rtlCol="false" tIns="0" lIns="0" bIns="0" rIns="0">
            <a:spAutoFit/>
          </a:bodyPr>
          <a:lstStyle/>
          <a:p>
            <a:pPr algn="l" marL="626107" indent="-313054" lvl="1">
              <a:lnSpc>
                <a:spcPts val="4378"/>
              </a:lnSpc>
              <a:buFont typeface="Arial"/>
              <a:buChar char="•"/>
            </a:pPr>
            <a:r>
              <a:rPr lang="en-US" sz="2899">
                <a:solidFill>
                  <a:srgbClr val="F8F6DF"/>
                </a:solidFill>
                <a:latin typeface="Rubik Bold Italics"/>
              </a:rPr>
              <a:t>İl ve İlçe Koordinasyon Kurulları, sekretarya faaliyetlerini yürütebilmek için ihtiyaç duydukları personeli kendi kurumlarından temin eder. Sekretarya faaliyetlerinin yürütülmesinde rehber öğretmen/psikolojik danışmanlar görevlendirilemez.</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550730" y="1085850"/>
            <a:ext cx="6896236" cy="491490"/>
          </a:xfrm>
          <a:prstGeom prst="rect">
            <a:avLst/>
          </a:prstGeom>
        </p:spPr>
        <p:txBody>
          <a:bodyPr anchor="t" rtlCol="false" tIns="0" lIns="0" bIns="0" rIns="0">
            <a:spAutoFit/>
          </a:bodyPr>
          <a:lstStyle/>
          <a:p>
            <a:pPr algn="l">
              <a:lnSpc>
                <a:spcPts val="3600"/>
              </a:lnSpc>
            </a:pPr>
            <a:r>
              <a:rPr lang="en-US" sz="3600">
                <a:solidFill>
                  <a:srgbClr val="F8F6DF"/>
                </a:solidFill>
                <a:latin typeface="Rubik Semi-Bold Italics"/>
              </a:rPr>
              <a:t>UYULMASI GEREKEN ESASLAR</a:t>
            </a:r>
          </a:p>
        </p:txBody>
      </p:sp>
      <p:sp>
        <p:nvSpPr>
          <p:cNvPr name="TextBox 8" id="8"/>
          <p:cNvSpPr txBox="true"/>
          <p:nvPr/>
        </p:nvSpPr>
        <p:spPr>
          <a:xfrm rot="0">
            <a:off x="6676244" y="2932199"/>
            <a:ext cx="10837916" cy="6148071"/>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LGS tercihlerinde sorumluluk veli ve okul müdürlüklerine aittir. Öğrencilerin tercihleri öğrenci velisi ya da okul müdürlükleri tarafından sisteme girilir.</a:t>
            </a:r>
          </a:p>
          <a:p>
            <a:pPr algn="l" marL="626107" indent="-313054" lvl="1">
              <a:lnSpc>
                <a:spcPts val="4494"/>
              </a:lnSpc>
              <a:buFont typeface="Arial"/>
              <a:buChar char="•"/>
            </a:pPr>
            <a:r>
              <a:rPr lang="en-US" sz="2899">
                <a:solidFill>
                  <a:srgbClr val="F8F6DF"/>
                </a:solidFill>
                <a:latin typeface="Rubik Bold Italics"/>
              </a:rPr>
              <a:t> Tercih danışmanlığı birimlerinde görevlendirilen rehber öğretmen/psikolojik danışmanlar sisteme tercih girişinde bulunmayacaktır. </a:t>
            </a:r>
          </a:p>
          <a:p>
            <a:pPr algn="l" marL="626107" indent="-313054" lvl="1">
              <a:lnSpc>
                <a:spcPts val="4494"/>
              </a:lnSpc>
              <a:buFont typeface="Arial"/>
              <a:buChar char="•"/>
            </a:pPr>
            <a:r>
              <a:rPr lang="en-US" sz="2899">
                <a:solidFill>
                  <a:srgbClr val="F8F6DF"/>
                </a:solidFill>
                <a:latin typeface="Rubik Bold Italics"/>
              </a:rPr>
              <a:t>YKS tercih sürecinde tercih sorumluluğu tamamen öğrenciye\bireye aittir. Tercih danışmanlığı birimlerinde görevlendirilen rehber öğretmen/psikolojik danışmanlar sisteme tercih girişinde bulunmayacaktır.</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D83F16"/>
        </a:solidFill>
      </p:bgPr>
    </p:bg>
    <p:spTree>
      <p:nvGrpSpPr>
        <p:cNvPr id="1" name=""/>
        <p:cNvGrpSpPr/>
        <p:nvPr/>
      </p:nvGrpSpPr>
      <p:grpSpPr>
        <a:xfrm>
          <a:off x="0" y="0"/>
          <a:ext cx="0" cy="0"/>
          <a:chOff x="0" y="0"/>
          <a:chExt cx="0" cy="0"/>
        </a:xfrm>
      </p:grpSpPr>
      <p:grpSp>
        <p:nvGrpSpPr>
          <p:cNvPr name="Group 2" id="2"/>
          <p:cNvGrpSpPr/>
          <p:nvPr/>
        </p:nvGrpSpPr>
        <p:grpSpPr>
          <a:xfrm rot="0">
            <a:off x="-8797609" y="2269925"/>
            <a:ext cx="15473853" cy="1547385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8F6DF"/>
            </a:solidFill>
            <a:ln w="542925" cap="sq">
              <a:solidFill>
                <a:srgbClr val="D83F16"/>
              </a:solidFill>
              <a:prstDash val="solid"/>
              <a:miter/>
            </a:ln>
          </p:spPr>
        </p:sp>
        <p:sp>
          <p:nvSpPr>
            <p:cNvPr name="TextBox 4" id="4"/>
            <p:cNvSpPr txBox="true"/>
            <p:nvPr/>
          </p:nvSpPr>
          <p:spPr>
            <a:xfrm>
              <a:off x="76200" y="76200"/>
              <a:ext cx="660400" cy="660400"/>
            </a:xfrm>
            <a:prstGeom prst="rect">
              <a:avLst/>
            </a:prstGeom>
          </p:spPr>
          <p:txBody>
            <a:bodyPr anchor="ctr" rtlCol="false" tIns="50800" lIns="50800" bIns="50800" rIns="50800"/>
            <a:lstStyle/>
            <a:p>
              <a:pPr algn="ctr">
                <a:lnSpc>
                  <a:spcPts val="2158"/>
                </a:lnSpc>
              </a:pPr>
            </a:p>
          </p:txBody>
        </p:sp>
      </p:grpSp>
      <p:grpSp>
        <p:nvGrpSpPr>
          <p:cNvPr name="Group 5" id="5"/>
          <p:cNvGrpSpPr/>
          <p:nvPr/>
        </p:nvGrpSpPr>
        <p:grpSpPr>
          <a:xfrm rot="0">
            <a:off x="1028700" y="1689557"/>
            <a:ext cx="4364303" cy="436430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2"/>
              <a:stretch>
                <a:fillRect l="-25046" t="0" r="-25046" b="0"/>
              </a:stretch>
            </a:blipFill>
            <a:ln w="152400" cap="sq">
              <a:solidFill>
                <a:srgbClr val="D83F16"/>
              </a:solidFill>
              <a:prstDash val="solid"/>
              <a:miter/>
            </a:ln>
          </p:spPr>
        </p:sp>
      </p:grpSp>
      <p:sp>
        <p:nvSpPr>
          <p:cNvPr name="TextBox 7" id="7"/>
          <p:cNvSpPr txBox="true"/>
          <p:nvPr/>
        </p:nvSpPr>
        <p:spPr>
          <a:xfrm rot="0">
            <a:off x="7550730" y="1085850"/>
            <a:ext cx="6896236" cy="491490"/>
          </a:xfrm>
          <a:prstGeom prst="rect">
            <a:avLst/>
          </a:prstGeom>
        </p:spPr>
        <p:txBody>
          <a:bodyPr anchor="t" rtlCol="false" tIns="0" lIns="0" bIns="0" rIns="0">
            <a:spAutoFit/>
          </a:bodyPr>
          <a:lstStyle/>
          <a:p>
            <a:pPr algn="l">
              <a:lnSpc>
                <a:spcPts val="3600"/>
              </a:lnSpc>
            </a:pPr>
            <a:r>
              <a:rPr lang="en-US" sz="3600">
                <a:solidFill>
                  <a:srgbClr val="F8F6DF"/>
                </a:solidFill>
                <a:latin typeface="Rubik Semi-Bold Italics"/>
              </a:rPr>
              <a:t>UYULMASI GEREKEN ESASLAR</a:t>
            </a:r>
          </a:p>
        </p:txBody>
      </p:sp>
      <p:sp>
        <p:nvSpPr>
          <p:cNvPr name="TextBox 8" id="8"/>
          <p:cNvSpPr txBox="true"/>
          <p:nvPr/>
        </p:nvSpPr>
        <p:spPr>
          <a:xfrm rot="0">
            <a:off x="6676244" y="3277639"/>
            <a:ext cx="10837916" cy="2776221"/>
          </a:xfrm>
          <a:prstGeom prst="rect">
            <a:avLst/>
          </a:prstGeom>
        </p:spPr>
        <p:txBody>
          <a:bodyPr anchor="t" rtlCol="false" tIns="0" lIns="0" bIns="0" rIns="0">
            <a:spAutoFit/>
          </a:bodyPr>
          <a:lstStyle/>
          <a:p>
            <a:pPr algn="l" marL="626107" indent="-313054" lvl="1">
              <a:lnSpc>
                <a:spcPts val="4494"/>
              </a:lnSpc>
              <a:buFont typeface="Arial"/>
              <a:buChar char="•"/>
            </a:pPr>
            <a:r>
              <a:rPr lang="en-US" sz="2899">
                <a:solidFill>
                  <a:srgbClr val="F8F6DF"/>
                </a:solidFill>
                <a:latin typeface="Rubik Bold Italics"/>
              </a:rPr>
              <a:t>Okul müdürlükleri ve RAM’lar tarafından LGS/YKS tercih kılavuzlarında yer alan takvim doğrultusunda tercih danışmanlığı birimlerinin çalışma planları oluşturularak 8. - 12. sınıf öğrenci ve velileri ile paylaşılacaktır.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DAGJUJi4U-w</dc:identifier>
  <dcterms:modified xsi:type="dcterms:W3CDTF">2011-08-01T06:04:30Z</dcterms:modified>
  <cp:revision>1</cp:revision>
  <dc:title>TERCİH DANIŞMANLIĞI BİRİMLERİNİN UYMASI GEREKEN ESASLAR</dc:title>
</cp:coreProperties>
</file>